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3.xml" ContentType="application/vnd.openxmlformats-officedocument.customXmlPropertie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heme/themeOverride1.xml" ContentType="application/vnd.openxmlformats-officedocument.themeOverride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notesSlides/notesSlide12.xml" ContentType="application/vnd.openxmlformats-officedocument.presentationml.notesSlide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tags/tag116.xml" ContentType="application/vnd.openxmlformats-officedocument.presentationml.tags+xml"/>
  <Override PartName="/customXml/itemProps18.xml" ContentType="application/vnd.openxmlformats-officedocument.customXmlProperti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customXml/itemProps14.xml" ContentType="application/vnd.openxmlformats-officedocument.customXmlProperti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customXml/itemProps21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Default Extension="emf" ContentType="image/x-emf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customXml/itemProps19.xml" ContentType="application/vnd.openxmlformats-officedocument.customXmlPropertie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120.xml" ContentType="application/vnd.openxmlformats-officedocument.presentationml.tags+xml"/>
  <Override PartName="/customXml/itemProps1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customXml/itemProps16.xml" ContentType="application/vnd.openxmlformats-officedocument.customXmlPropertie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customXml/itemProps12.xml" ContentType="application/vnd.openxmlformats-officedocument.customXmlPropertie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customXml/itemProps9.xml" ContentType="application/vnd.openxmlformats-officedocument.customXmlPropertie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22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customXml/itemProps20.xml" ContentType="application/vnd.openxmlformats-officedocument.customXmlPropertie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2"/>
  </p:sldMasterIdLst>
  <p:notesMasterIdLst>
    <p:notesMasterId r:id="rId40"/>
  </p:notesMasterIdLst>
  <p:handoutMasterIdLst>
    <p:handoutMasterId r:id="rId41"/>
  </p:handoutMasterIdLst>
  <p:sldIdLst>
    <p:sldId id="931" r:id="rId23"/>
    <p:sldId id="935" r:id="rId24"/>
    <p:sldId id="967" r:id="rId25"/>
    <p:sldId id="976" r:id="rId26"/>
    <p:sldId id="969" r:id="rId27"/>
    <p:sldId id="968" r:id="rId28"/>
    <p:sldId id="970" r:id="rId29"/>
    <p:sldId id="966" r:id="rId30"/>
    <p:sldId id="972" r:id="rId31"/>
    <p:sldId id="973" r:id="rId32"/>
    <p:sldId id="974" r:id="rId33"/>
    <p:sldId id="975" r:id="rId34"/>
    <p:sldId id="977" r:id="rId35"/>
    <p:sldId id="980" r:id="rId36"/>
    <p:sldId id="982" r:id="rId37"/>
    <p:sldId id="981" r:id="rId38"/>
    <p:sldId id="897" r:id="rId39"/>
  </p:sldIdLst>
  <p:sldSz cx="9144000" cy="6858000" type="screen4x3"/>
  <p:notesSz cx="7099300" cy="10234613"/>
  <p:custDataLst>
    <p:custData r:id="rId8"/>
    <p:tags r:id="rId42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2432">
          <p15:clr>
            <a:srgbClr val="A4A3A4"/>
          </p15:clr>
        </p15:guide>
        <p15:guide id="3" orient="horz" pos="2341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618">
          <p15:clr>
            <a:srgbClr val="A4A3A4"/>
          </p15:clr>
        </p15:guide>
        <p15:guide id="7" pos="340">
          <p15:clr>
            <a:srgbClr val="A4A3A4"/>
          </p15:clr>
        </p15:guide>
        <p15:guide id="8" pos="2880">
          <p15:clr>
            <a:srgbClr val="A4A3A4"/>
          </p15:clr>
        </p15:guide>
        <p15:guide id="9" pos="2971">
          <p15:clr>
            <a:srgbClr val="A4A3A4"/>
          </p15:clr>
        </p15:guide>
        <p15:guide id="10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FCFC"/>
    <a:srgbClr val="FDFDFC"/>
    <a:srgbClr val="FDFDFD"/>
    <a:srgbClr val="FDFEFD"/>
    <a:srgbClr val="FEFDFD"/>
    <a:srgbClr val="FEFEFD"/>
    <a:srgbClr val="FEFEFE"/>
    <a:srgbClr val="FEFFFE"/>
    <a:srgbClr val="FFFEFE"/>
    <a:srgbClr val="FFFF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6" autoAdjust="0"/>
    <p:restoredTop sz="94660" autoAdjust="0"/>
  </p:normalViewPr>
  <p:slideViewPr>
    <p:cSldViewPr snapToObjects="1" showGuides="1">
      <p:cViewPr>
        <p:scale>
          <a:sx n="50" d="100"/>
          <a:sy n="50" d="100"/>
        </p:scale>
        <p:origin x="-264" y="-318"/>
      </p:cViewPr>
      <p:guideLst>
        <p:guide orient="horz" pos="3884"/>
        <p:guide orient="horz" pos="2432"/>
        <p:guide orient="horz" pos="2341"/>
        <p:guide orient="horz" pos="890"/>
        <p:guide orient="horz" pos="210"/>
        <p:guide orient="horz" pos="618"/>
        <p:guide pos="340"/>
        <p:guide pos="2880"/>
        <p:guide pos="2971"/>
        <p:guide pos="5511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4032" y="120"/>
      </p:cViewPr>
      <p:guideLst>
        <p:guide orient="horz" pos="3224"/>
        <p:guide pos="223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12.xml"/><Relationship Id="rId42" Type="http://schemas.openxmlformats.org/officeDocument/2006/relationships/tags" Target="tags/tag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9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1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‹Nº›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850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‹Nº›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219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61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29624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29624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29624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6065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74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2962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29624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2962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2962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2962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11"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8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20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2962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3.w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customXml" Target="../../customXml/item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customXml" Target="../../customXml/item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customXml" Target="../../customXml/item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customXml" Target="../../customXml/item1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customXml" Target="../../customXml/item6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customXml" Target="../../customXml/item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customXml" Target="../../customXml/item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customXml" Target="../../customXml/item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customXml" Target="../../customXml/item11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3.w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3.w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slideMaster" Target="../slideMasters/slideMaster1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2" Type="http://schemas.openxmlformats.org/officeDocument/2006/relationships/vmlDrawing" Target="../drawings/vmlDrawing1.v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image" Target="../media/image6.wmf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customXml" Target="../../customXml/item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customXml" Target="../../customXml/item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customXml" Target="../../customXml/item1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customXml" Target="../../customXml/item1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82" t="39466" r="2958" b="5951"/>
          <a:stretch/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538530" y="435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</a:p>
        </p:txBody>
      </p:sp>
      <p:sp>
        <p:nvSpPr>
          <p:cNvPr id="5" name="cdtText Box 101 Id16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dirty="0">
              <a:solidFill>
                <a:srgbClr val="990000"/>
              </a:solidFill>
            </a:endParaRPr>
          </a:p>
        </p:txBody>
      </p:sp>
      <p:sp>
        <p:nvSpPr>
          <p:cNvPr id="6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38530" y="599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7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38530" y="599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324000"/>
            <a:ext cx="2160000" cy="913804"/>
          </a:xfrm>
          <a:prstGeom prst="rect">
            <a:avLst/>
          </a:prstGeom>
        </p:spPr>
      </p:pic>
      <p:grpSp>
        <p:nvGrpSpPr>
          <p:cNvPr id="29" name="Gruppieren 28"/>
          <p:cNvGrpSpPr/>
          <p:nvPr userDrawn="1"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1"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>
                <a:buClrTx/>
                <a:buFontTx/>
                <a:buNone/>
              </a:pPr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>
                <a:buClrTx/>
                <a:buFontTx/>
                <a:buNone/>
              </a:pPr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272572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39750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/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lvl="2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lvl="3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lvl="4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716463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>
                <a:solidFill>
                  <a:schemeClr val="tx1"/>
                </a:solidFill>
              </a:defRPr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lvl="2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lvl="3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lvl="4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6614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539750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/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lvl="2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lvl="3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lvl="4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716713" y="1412873"/>
            <a:ext cx="4032000" cy="2303466"/>
          </a:xfrm>
        </p:spPr>
        <p:txBody>
          <a:bodyPr tIns="360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4716713" y="3860800"/>
            <a:ext cx="4032000" cy="2305050"/>
          </a:xfrm>
        </p:spPr>
        <p:txBody>
          <a:bodyPr tIns="36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5019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8208963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9750" y="3860800"/>
            <a:ext cx="8208963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25920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276000" y="1412875"/>
            <a:ext cx="2735862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56325" y="1412875"/>
            <a:ext cx="2592388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539750" y="1412876"/>
            <a:ext cx="4032250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>
                <a:solidFill>
                  <a:schemeClr val="tx1"/>
                </a:solidFill>
              </a:defRPr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lvl="2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lvl="3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lvl="4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716463" y="1412875"/>
            <a:ext cx="403225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2pPr>
            <a:lvl3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4pPr>
            <a:lvl5pPr>
              <a:def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lvl="2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lvl="3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lvl="4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539750" y="3933825"/>
            <a:ext cx="4032250" cy="223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2pPr>
            <a:lvl3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4pPr>
            <a:lvl5pPr>
              <a:def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lvl="2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lvl="3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lvl="4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716463" y="3933825"/>
            <a:ext cx="4032250" cy="223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2pPr>
            <a:lvl3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4pPr>
            <a:lvl5pPr>
              <a:def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lvl="2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lvl="3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lvl="4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3351069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cdtTextplatzhalter 13 Id4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52714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67691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7452714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3309936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994149" y="1412875"/>
            <a:ext cx="3314701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452714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676910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9750" y="3860800"/>
            <a:ext cx="6769100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452714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39750" y="1412876"/>
            <a:ext cx="3312000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994147" y="1412875"/>
            <a:ext cx="331200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39750" y="3860801"/>
            <a:ext cx="3312000" cy="23050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3994149" y="3860801"/>
            <a:ext cx="3312000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cdtTextplatzhalter 13 Id9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7452714" y="1412875"/>
            <a:ext cx="1295998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1" r="4739"/>
          <a:stretch/>
        </p:blipFill>
        <p:spPr>
          <a:xfrm>
            <a:off x="0" y="3174"/>
            <a:ext cx="9144000" cy="6854826"/>
          </a:xfrm>
          <a:prstGeom prst="rect">
            <a:avLst/>
          </a:prstGeom>
        </p:spPr>
      </p:pic>
      <p:sp>
        <p:nvSpPr>
          <p:cNvPr id="4" name="cdtText Box 101 Id16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dirty="0">
              <a:solidFill>
                <a:srgbClr val="99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324000"/>
            <a:ext cx="2160000" cy="913804"/>
          </a:xfrm>
          <a:prstGeom prst="rect">
            <a:avLst/>
          </a:prstGeom>
        </p:spPr>
      </p:pic>
      <p:sp>
        <p:nvSpPr>
          <p:cNvPr id="8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540000" y="435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99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99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29" name="Gruppieren 28"/>
          <p:cNvGrpSpPr/>
          <p:nvPr userDrawn="1"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1"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>
                <a:buClrTx/>
                <a:buFontTx/>
                <a:buNone/>
              </a:pPr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>
                <a:buClrTx/>
                <a:buFontTx/>
                <a:buNone/>
              </a:pPr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419787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cdtRectangle 2 Id3"/>
          <p:cNvSpPr/>
          <p:nvPr userDrawn="1">
            <p:custDataLst>
              <p:tags r:id="rId1"/>
            </p:custDataLst>
          </p:nvPr>
        </p:nvSpPr>
        <p:spPr bwMode="auto">
          <a:xfrm>
            <a:off x="4716464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smtClean="0">
              <a:solidFill>
                <a:schemeClr val="tx1"/>
              </a:solidFill>
            </a:endParaRPr>
          </a:p>
        </p:txBody>
      </p:sp>
      <p:sp>
        <p:nvSpPr>
          <p:cNvPr id="6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716464" y="1412875"/>
            <a:ext cx="4427537" cy="4752976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324000"/>
            <a:ext cx="1584000" cy="670123"/>
          </a:xfrm>
          <a:prstGeom prst="rect">
            <a:avLst/>
          </a:prstGeom>
        </p:spPr>
      </p:pic>
      <p:sp>
        <p:nvSpPr>
          <p:cNvPr id="10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72000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4306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object (large)" userDrawn="1">
  <p:cSld name="1_One object (lar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gray">
          <a:xfrm>
            <a:off x="3175" y="3175"/>
            <a:ext cx="9144000" cy="1268413"/>
          </a:xfrm>
          <a:prstGeom prst="rect">
            <a:avLst/>
          </a:prstGeom>
          <a:solidFill>
            <a:srgbClr val="ADBE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de-DE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" name="Objekt 8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482" name="think-cell Slide" r:id="rId27" imgW="360" imgH="360" progId="">
              <p:embed/>
            </p:oleObj>
          </a:graphicData>
        </a:graphic>
      </p:graphicFrame>
      <p:pic>
        <p:nvPicPr>
          <p:cNvPr id="6" name="cdtPicture 10 Id11" descr="SIE_Logo_Layer_Petrol_RGB_A3_76mm.wmf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7308850" y="0"/>
            <a:ext cx="14398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dtText Box 101 Id3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 smtClean="0">
              <a:solidFill>
                <a:srgbClr val="990000"/>
              </a:solidFill>
            </a:endParaRPr>
          </a:p>
        </p:txBody>
      </p:sp>
      <p:cxnSp>
        <p:nvCxnSpPr>
          <p:cNvPr id="8" name="cdtMasterTags_CL1 Id2"/>
          <p:cNvCxnSpPr/>
          <p:nvPr userDrawn="1">
            <p:custDataLst>
              <p:tags r:id="rId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dtMasterTags_CL2 Id3"/>
          <p:cNvCxnSpPr/>
          <p:nvPr userDrawn="1">
            <p:custDataLst>
              <p:tags r:id="rId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dtMasterTags_CL3 Id4"/>
          <p:cNvCxnSpPr/>
          <p:nvPr userDrawn="1">
            <p:custDataLst>
              <p:tags r:id="rId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dtMasterTags_CL4 Id5"/>
          <p:cNvCxnSpPr/>
          <p:nvPr userDrawn="1">
            <p:custDataLst>
              <p:tags r:id="rId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dtMasterTags_CL5 Id6"/>
          <p:cNvCxnSpPr/>
          <p:nvPr userDrawn="1">
            <p:custDataLst>
              <p:tags r:id="rId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dtMasterTags_CL6 Id8"/>
          <p:cNvCxnSpPr/>
          <p:nvPr userDrawn="1"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dtMasterTags_CL7 Id10"/>
          <p:cNvCxnSpPr/>
          <p:nvPr userDrawn="1"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dtMasterTags_CL8 Id15"/>
          <p:cNvCxnSpPr/>
          <p:nvPr userDrawn="1"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dtMasterTags_CL9 Id16"/>
          <p:cNvCxnSpPr/>
          <p:nvPr userDrawn="1"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dtMasterTags_CL10 Id17"/>
          <p:cNvCxnSpPr/>
          <p:nvPr userDrawn="1"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dtMasterTags_CL11 Id18"/>
          <p:cNvCxnSpPr/>
          <p:nvPr userDrawn="1"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dtMasterTags_CL12 Id19"/>
          <p:cNvCxnSpPr/>
          <p:nvPr userDrawn="1"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dtMasterTags_CL13 Id20"/>
          <p:cNvCxnSpPr/>
          <p:nvPr userDrawn="1"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dtMasterTags_CL14 Id21"/>
          <p:cNvCxnSpPr/>
          <p:nvPr userDrawn="1"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dtMasterTags_CL15 Id22"/>
          <p:cNvCxnSpPr/>
          <p:nvPr userDrawn="1"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dtMasterTags_CL16 Id23"/>
          <p:cNvCxnSpPr/>
          <p:nvPr userDrawn="1"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dtMasterTags_CL17 Id24"/>
          <p:cNvCxnSpPr/>
          <p:nvPr userDrawn="1"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dtMasterTags_CL18 Id25"/>
          <p:cNvCxnSpPr/>
          <p:nvPr userDrawn="1"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dtMasterTags_CL19 Id26"/>
          <p:cNvCxnSpPr/>
          <p:nvPr userDrawn="1"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dtMasterTags_CL20 Id27"/>
          <p:cNvCxnSpPr/>
          <p:nvPr userDrawn="1"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dtMasterTags"/>
          <p:cNvCxnSpPr/>
          <p:nvPr userDrawn="1"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133"/>
          <p:cNvSpPr txBox="1">
            <a:spLocks noChangeArrowheads="1"/>
          </p:cNvSpPr>
          <p:nvPr userDrawn="1"/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540000" tIns="144000" rIns="2124000" bIns="0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 sz="1000" b="1" dirty="0" smtClean="0">
                <a:solidFill>
                  <a:srgbClr val="879BAA"/>
                </a:solidFill>
                <a:ea typeface="ＭＳ Ｐゴシック" pitchFamily="34" charset="-128"/>
              </a:rPr>
              <a:t>Restricted © Siemens AG 2015 All rights reserved.</a:t>
            </a:r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539751" y="1412875"/>
            <a:ext cx="8208963" cy="47529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cdtTitle 1 Id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0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474788" y="6597650"/>
            <a:ext cx="1081087" cy="144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algn="l">
              <a:lnSpc>
                <a:spcPct val="100000"/>
              </a:lnSpc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February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597650"/>
            <a:ext cx="6048375" cy="144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algn="r">
              <a:lnSpc>
                <a:spcPct val="100000"/>
              </a:lnSpc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EM TS 2</a:t>
            </a:r>
          </a:p>
        </p:txBody>
      </p:sp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9750" y="6597650"/>
            <a:ext cx="719138" cy="144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algn="l">
              <a:lnSpc>
                <a:spcPct val="100000"/>
              </a:lnSpc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4AAD26CD-E5AB-4389-9CD5-A391191C3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3"/>
          <p:cNvSpPr/>
          <p:nvPr userDrawn="1">
            <p:custDataLst>
              <p:tags r:id="rId1"/>
            </p:custDataLst>
          </p:nvPr>
        </p:nvSpPr>
        <p:spPr bwMode="auto">
          <a:xfrm>
            <a:off x="4716464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smtClean="0">
              <a:solidFill>
                <a:schemeClr val="tx1"/>
              </a:solidFill>
            </a:endParaRPr>
          </a:p>
        </p:txBody>
      </p:sp>
      <p:sp>
        <p:nvSpPr>
          <p:cNvPr id="5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716464" y="1412877"/>
            <a:ext cx="4427537" cy="4752974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72000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553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39750" y="1412875"/>
            <a:ext cx="4032250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cdtText Placehold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716464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>
              <a:defRPr lang="de-DE" noProof="0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337098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9144000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1144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9144000" cy="5445125"/>
          </a:xfrm>
        </p:spPr>
        <p:txBody>
          <a:bodyPr tIns="2160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2824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3"/>
            <a:ext cx="8208963" cy="47529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67691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custDataLst>
      <p:custData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9" Type="http://schemas.openxmlformats.org/officeDocument/2006/relationships/tags" Target="../tags/tag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3.xml"/><Relationship Id="rId42" Type="http://schemas.openxmlformats.org/officeDocument/2006/relationships/tags" Target="../tags/tag21.xml"/><Relationship Id="rId47" Type="http://schemas.openxmlformats.org/officeDocument/2006/relationships/tags" Target="../tags/tag26.xml"/><Relationship Id="rId50" Type="http://schemas.openxmlformats.org/officeDocument/2006/relationships/tags" Target="../tags/tag29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33" Type="http://schemas.openxmlformats.org/officeDocument/2006/relationships/tags" Target="../tags/tag12.xml"/><Relationship Id="rId38" Type="http://schemas.openxmlformats.org/officeDocument/2006/relationships/tags" Target="../tags/tag17.xml"/><Relationship Id="rId46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8.xml"/><Relationship Id="rId41" Type="http://schemas.openxmlformats.org/officeDocument/2006/relationships/tags" Target="../tags/tag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32" Type="http://schemas.openxmlformats.org/officeDocument/2006/relationships/tags" Target="../tags/tag11.xml"/><Relationship Id="rId37" Type="http://schemas.openxmlformats.org/officeDocument/2006/relationships/tags" Target="../tags/tag16.xml"/><Relationship Id="rId40" Type="http://schemas.openxmlformats.org/officeDocument/2006/relationships/tags" Target="../tags/tag19.xml"/><Relationship Id="rId45" Type="http://schemas.openxmlformats.org/officeDocument/2006/relationships/tags" Target="../tags/tag24.xml"/><Relationship Id="rId53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tags" Target="../tags/tag7.xml"/><Relationship Id="rId36" Type="http://schemas.openxmlformats.org/officeDocument/2006/relationships/tags" Target="../tags/tag15.xml"/><Relationship Id="rId49" Type="http://schemas.openxmlformats.org/officeDocument/2006/relationships/tags" Target="../tags/tag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0.xml"/><Relationship Id="rId44" Type="http://schemas.openxmlformats.org/officeDocument/2006/relationships/tags" Target="../tags/tag23.xml"/><Relationship Id="rId52" Type="http://schemas.openxmlformats.org/officeDocument/2006/relationships/tags" Target="../tags/tag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6.xml"/><Relationship Id="rId30" Type="http://schemas.openxmlformats.org/officeDocument/2006/relationships/tags" Target="../tags/tag9.xml"/><Relationship Id="rId35" Type="http://schemas.openxmlformats.org/officeDocument/2006/relationships/tags" Target="../tags/tag14.xml"/><Relationship Id="rId43" Type="http://schemas.openxmlformats.org/officeDocument/2006/relationships/tags" Target="../tags/tag22.xml"/><Relationship Id="rId48" Type="http://schemas.openxmlformats.org/officeDocument/2006/relationships/tags" Target="../tags/tag27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dtRectangle 12 Id7"/>
          <p:cNvSpPr>
            <a:spLocks noChangeArrowheads="1"/>
          </p:cNvSpPr>
          <p:nvPr userDrawn="1">
            <p:custDataLst>
              <p:tags r:id="rId23"/>
            </p:custDataLst>
          </p:nvPr>
        </p:nvSpPr>
        <p:spPr bwMode="gray">
          <a:xfrm>
            <a:off x="0" y="0"/>
            <a:ext cx="914400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4"/>
            </p:custDataLst>
          </p:nvPr>
        </p:nvSpPr>
        <p:spPr bwMode="auto">
          <a:xfrm>
            <a:off x="539751" y="1412873"/>
            <a:ext cx="8208963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cxnSp>
        <p:nvCxnSpPr>
          <p:cNvPr id="29" name="cdtMasterTags_CL1 Id29"/>
          <p:cNvCxnSpPr/>
          <p:nvPr userDrawn="1"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dtMasterTags_CL2 Id30"/>
          <p:cNvCxnSpPr/>
          <p:nvPr userDrawn="1"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" name="cdtMasterTags_CL3 Id3072"/>
          <p:cNvCxnSpPr/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4 Id3073"/>
          <p:cNvCxnSpPr/>
          <p:nvPr userDrawn="1"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5 Id3074"/>
          <p:cNvCxnSpPr/>
          <p:nvPr userDrawn="1"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6 Id3075"/>
          <p:cNvCxnSpPr/>
          <p:nvPr userDrawn="1"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7 Id3076"/>
          <p:cNvCxnSpPr/>
          <p:nvPr userDrawn="1"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8 Id3077"/>
          <p:cNvCxnSpPr/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9 Id3080"/>
          <p:cNvCxnSpPr/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10 Id3081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11 Id3082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2 Id3083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3 Id3084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4 Id3085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5 Id3086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6 Id3087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7 Id3088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8 Id3089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9 Id3090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20 Id3091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"/>
          <p:cNvPicPr>
            <a:picLocks noChangeAspect="1" noChangeArrowheads="1"/>
          </p:cNvPicPr>
          <p:nvPr userDrawn="1"/>
        </p:nvPicPr>
        <p:blipFill>
          <a:blip r:embed="rId53"/>
          <a:srcRect/>
          <a:stretch>
            <a:fillRect/>
          </a:stretch>
        </p:blipFill>
        <p:spPr bwMode="auto">
          <a:xfrm>
            <a:off x="7163880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"/>
          <p:cNvGrpSpPr/>
          <p:nvPr userDrawn="1"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1" name="cdtText Box 101 Id31"/>
            <p:cNvSpPr txBox="1">
              <a:spLocks noChangeArrowheads="1"/>
            </p:cNvSpPr>
            <p:nvPr userDrawn="1">
              <p:custDataLst>
                <p:tags r:id="rId5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>
                <a:buClrTx/>
                <a:buFontTx/>
                <a:buNone/>
              </a:pPr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cdtText Box 101 Id31"/>
            <p:cNvSpPr txBox="1">
              <a:spLocks noChangeArrowheads="1"/>
            </p:cNvSpPr>
            <p:nvPr userDrawn="1">
              <p:custDataLst>
                <p:tags r:id="rId5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>
                <a:buClrTx/>
                <a:buFontTx/>
                <a:buNone/>
              </a:pPr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57" name="Gerade Verbindung 56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5" name="cdtTextBox 12 Id13"/>
          <p:cNvSpPr txBox="1"/>
          <p:nvPr userDrawn="1">
            <p:custDataLst>
              <p:tags r:id="rId47"/>
            </p:custDataLst>
          </p:nvPr>
        </p:nvSpPr>
        <p:spPr>
          <a:xfrm>
            <a:off x="0" y="6598800"/>
            <a:ext cx="2549519" cy="259200"/>
          </a:xfrm>
          <a:prstGeom prst="rect">
            <a:avLst/>
          </a:prstGeom>
          <a:noFill/>
        </p:spPr>
        <p:txBody>
          <a:bodyPr wrap="square" lIns="1476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02.05.2016</a:t>
            </a:r>
          </a:p>
        </p:txBody>
      </p:sp>
      <p:sp>
        <p:nvSpPr>
          <p:cNvPr id="61" name="cdtText Box 133 Id9"/>
          <p:cNvSpPr txBox="1">
            <a:spLocks noChangeArrowheads="1"/>
          </p:cNvSpPr>
          <p:nvPr userDrawn="1">
            <p:custDataLst>
              <p:tags r:id="rId48"/>
            </p:custDataLst>
          </p:nvPr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de-DE" sz="1000" b="1" dirty="0" err="1" smtClean="0">
                <a:solidFill>
                  <a:srgbClr val="879BAA"/>
                </a:solidFill>
              </a:rPr>
              <a:t>Restricted</a:t>
            </a:r>
            <a:r>
              <a:rPr lang="de-DE" sz="1000" b="1" dirty="0" smtClean="0">
                <a:solidFill>
                  <a:srgbClr val="879BAA"/>
                </a:solidFill>
              </a:rPr>
              <a:t> © </a:t>
            </a:r>
            <a:r>
              <a:rPr lang="de-DE" sz="1000" b="1" dirty="0">
                <a:solidFill>
                  <a:srgbClr val="879BAA"/>
                </a:solidFill>
              </a:rPr>
              <a:t>Siemens </a:t>
            </a:r>
            <a:r>
              <a:rPr lang="de-DE" sz="1000" b="1" dirty="0" smtClean="0">
                <a:solidFill>
                  <a:srgbClr val="879BAA"/>
                </a:solidFill>
              </a:rPr>
              <a:t>S.A. 2016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71" name="cdtTextBox 11 Id12"/>
          <p:cNvSpPr txBox="1"/>
          <p:nvPr userDrawn="1">
            <p:custDataLst>
              <p:tags r:id="rId49"/>
            </p:custDataLst>
          </p:nvPr>
        </p:nvSpPr>
        <p:spPr>
          <a:xfrm>
            <a:off x="-1" y="6598800"/>
            <a:ext cx="1393200" cy="259200"/>
          </a:xfrm>
          <a:prstGeom prst="rect">
            <a:avLst/>
          </a:prstGeom>
          <a:noFill/>
        </p:spPr>
        <p:txBody>
          <a:bodyPr wrap="square" lIns="5400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‹Nº›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72" name="cdtTextBox 13 Id14"/>
          <p:cNvSpPr txBox="1"/>
          <p:nvPr userDrawn="1">
            <p:custDataLst>
              <p:tags r:id="rId50"/>
            </p:custDataLst>
          </p:nvPr>
        </p:nvSpPr>
        <p:spPr>
          <a:xfrm>
            <a:off x="2693979" y="6598800"/>
            <a:ext cx="6450020" cy="259200"/>
          </a:xfrm>
          <a:prstGeom prst="rect">
            <a:avLst/>
          </a:prstGeom>
          <a:noFill/>
        </p:spPr>
        <p:txBody>
          <a:bodyPr wrap="square" lIns="0" tIns="0" rIns="3960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G. Valbuena / EM TS Chile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679" r:id="rId4"/>
    <p:sldLayoutId id="2147483693" r:id="rId5"/>
    <p:sldLayoutId id="2147483702" r:id="rId6"/>
    <p:sldLayoutId id="2147483703" r:id="rId7"/>
    <p:sldLayoutId id="2147483670" r:id="rId8"/>
    <p:sldLayoutId id="2147483692" r:id="rId9"/>
    <p:sldLayoutId id="2147483694" r:id="rId10"/>
    <p:sldLayoutId id="2147483704" r:id="rId11"/>
    <p:sldLayoutId id="2147483683" r:id="rId12"/>
    <p:sldLayoutId id="2147483681" r:id="rId13"/>
    <p:sldLayoutId id="2147483695" r:id="rId14"/>
    <p:sldLayoutId id="2147483691" r:id="rId15"/>
    <p:sldLayoutId id="2147483684" r:id="rId16"/>
    <p:sldLayoutId id="2147483685" r:id="rId17"/>
    <p:sldLayoutId id="2147483686" r:id="rId18"/>
    <p:sldLayoutId id="2147483688" r:id="rId19"/>
    <p:sldLayoutId id="2147483701" r:id="rId20"/>
    <p:sldLayoutId id="2147483712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21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23.xml"/><Relationship Id="rId10" Type="http://schemas.openxmlformats.org/officeDocument/2006/relationships/image" Target="../media/image11.jpeg"/><Relationship Id="rId4" Type="http://schemas.openxmlformats.org/officeDocument/2006/relationships/tags" Target="../tags/tag122.xml"/><Relationship Id="rId9" Type="http://schemas.openxmlformats.org/officeDocument/2006/relationships/hyperlink" Target="mailto:maximilian.muster@siemen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8530" y="3429072"/>
            <a:ext cx="6480000" cy="2463424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Seminario </a:t>
            </a:r>
            <a:r>
              <a:rPr lang="es-ES" dirty="0"/>
              <a:t>Interconexión SIC-SING </a:t>
            </a:r>
            <a:r>
              <a:rPr lang="en-US" sz="1000" b="0" noProof="0" dirty="0" smtClean="0"/>
              <a:t/>
            </a:r>
            <a:br>
              <a:rPr lang="en-US" sz="1000" b="0" noProof="0" dirty="0" smtClean="0"/>
            </a:br>
            <a:r>
              <a:rPr lang="en-US" sz="2000" b="0" noProof="0" dirty="0" smtClean="0"/>
              <a:t>Santiago de Chile, </a:t>
            </a:r>
            <a:r>
              <a:rPr lang="en-US" sz="2000" b="0" dirty="0" smtClean="0"/>
              <a:t>20</a:t>
            </a:r>
            <a:r>
              <a:rPr lang="en-US" sz="2000" b="0" noProof="0" dirty="0" smtClean="0"/>
              <a:t> </a:t>
            </a:r>
            <a:r>
              <a:rPr lang="en-US" sz="2000" b="0" noProof="0" dirty="0" smtClean="0"/>
              <a:t>de </a:t>
            </a:r>
            <a:r>
              <a:rPr lang="en-US" sz="2000" b="0" noProof="0" dirty="0" err="1" smtClean="0"/>
              <a:t>Junio</a:t>
            </a:r>
            <a:r>
              <a:rPr lang="en-US" sz="2000" b="0" noProof="0" dirty="0" smtClean="0"/>
              <a:t> de </a:t>
            </a:r>
            <a:r>
              <a:rPr lang="en-US" sz="2000" b="0" noProof="0" dirty="0" smtClean="0"/>
              <a:t>2016</a:t>
            </a:r>
            <a:endParaRPr lang="en-US" sz="2000" b="0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siemens.com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Restricted © Siemens S.A. 2016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814863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>
                <a:latin typeface="Arial" pitchFamily="34" charset="0"/>
              </a:rPr>
              <a:t>Estabilidad</a:t>
            </a:r>
            <a:r>
              <a:rPr lang="en-US" noProof="0" dirty="0" smtClean="0">
                <a:latin typeface="Arial" pitchFamily="34" charset="0"/>
              </a:rPr>
              <a:t> del </a:t>
            </a:r>
            <a:r>
              <a:rPr lang="en-US" noProof="0" dirty="0" err="1" smtClean="0">
                <a:latin typeface="Arial" pitchFamily="34" charset="0"/>
              </a:rPr>
              <a:t>sistema</a:t>
            </a:r>
            <a:r>
              <a:rPr lang="en-US" noProof="0" dirty="0" smtClean="0">
                <a:latin typeface="Arial" pitchFamily="34" charset="0"/>
              </a:rPr>
              <a:t> (</a:t>
            </a:r>
            <a:r>
              <a:rPr lang="en-US" noProof="0" dirty="0" err="1" smtClean="0">
                <a:latin typeface="Arial" pitchFamily="34" charset="0"/>
              </a:rPr>
              <a:t>Compensación</a:t>
            </a:r>
            <a:r>
              <a:rPr lang="en-US" noProof="0" dirty="0" smtClean="0">
                <a:latin typeface="Arial" pitchFamily="34" charset="0"/>
              </a:rPr>
              <a:t>)</a:t>
            </a:r>
            <a:endParaRPr lang="en-US" noProof="0" dirty="0" smtClean="0">
              <a:latin typeface="Arial" pitchFamily="34" charset="0"/>
            </a:endParaRPr>
          </a:p>
        </p:txBody>
      </p:sp>
      <p:sp>
        <p:nvSpPr>
          <p:cNvPr id="114691" name="cdtRectangle 3 Id11469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/>
              <a:t>Los sistemas de transmisión flexible de corriente alterna (FACTS) proporcionan:</a:t>
            </a:r>
          </a:p>
          <a:p>
            <a:endParaRPr lang="es-CL" b="1" dirty="0" smtClean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55A0B9"/>
              </a:buClr>
              <a:buSzPct val="80000"/>
              <a:buFont typeface="Wingdings" pitchFamily="2" charset="2"/>
              <a:buChar char="n"/>
            </a:pPr>
            <a:r>
              <a:rPr lang="es-CL" altLang="en-US" dirty="0" smtClean="0"/>
              <a:t>Rápida regulación de tensión,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55A0B9"/>
              </a:buClr>
              <a:buSzPct val="80000"/>
              <a:buFont typeface="Wingdings" pitchFamily="2" charset="2"/>
              <a:buChar char="n"/>
            </a:pPr>
            <a:r>
              <a:rPr lang="es-CL" altLang="en-US" dirty="0" smtClean="0"/>
              <a:t>Transferencia incrementada de potencia sobre largas líneas de transmisión en AC</a:t>
            </a:r>
            <a:r>
              <a:rPr lang="es-CL" dirty="0" smtClean="0"/>
              <a:t>,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55A0B9"/>
              </a:buClr>
              <a:buSzPct val="80000"/>
              <a:buFont typeface="Wingdings" pitchFamily="2" charset="2"/>
              <a:buChar char="n"/>
            </a:pPr>
            <a:r>
              <a:rPr lang="es-CL" altLang="en-US" dirty="0" smtClean="0"/>
              <a:t>Amortiguamiento de oscilaciones de potencia</a:t>
            </a:r>
            <a:r>
              <a:rPr lang="es-CL" dirty="0" smtClean="0"/>
              <a:t>, y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55A0B9"/>
              </a:buClr>
              <a:buSzPct val="80000"/>
              <a:buFont typeface="Wingdings" pitchFamily="2" charset="2"/>
              <a:buChar char="n"/>
            </a:pPr>
            <a:r>
              <a:rPr lang="es-CL" altLang="en-US" dirty="0" smtClean="0"/>
              <a:t>Control de flujo de carga en </a:t>
            </a:r>
            <a:r>
              <a:rPr lang="es-CL" altLang="en-US" dirty="0" err="1" smtClean="0"/>
              <a:t>istemas</a:t>
            </a:r>
            <a:r>
              <a:rPr lang="es-CL" altLang="en-US" dirty="0" smtClean="0"/>
              <a:t> enmallados</a:t>
            </a:r>
            <a:r>
              <a:rPr lang="es-CL" dirty="0" smtClean="0"/>
              <a:t>,</a:t>
            </a:r>
            <a:r>
              <a:rPr lang="es-CL" altLang="de-DE" dirty="0" smtClean="0"/>
              <a:t> </a:t>
            </a:r>
            <a:br>
              <a:rPr lang="es-CL" altLang="de-DE" dirty="0" smtClean="0"/>
            </a:br>
            <a:r>
              <a:rPr lang="es-CL" altLang="de-DE" dirty="0" smtClean="0"/>
              <a:t>incrementando así la estabilidad y el </a:t>
            </a:r>
            <a:r>
              <a:rPr lang="es-CL" altLang="de-DE" dirty="0" err="1" smtClean="0"/>
              <a:t>desemeño</a:t>
            </a:r>
            <a:r>
              <a:rPr lang="es-CL" altLang="de-DE" dirty="0" smtClean="0"/>
              <a:t> de los sistemas de transmisión </a:t>
            </a:r>
            <a:r>
              <a:rPr lang="es-CL" altLang="de-DE" dirty="0" err="1" smtClean="0"/>
              <a:t>existenes</a:t>
            </a:r>
            <a:r>
              <a:rPr lang="es-CL" altLang="de-DE" dirty="0" smtClean="0"/>
              <a:t> y futuros</a:t>
            </a:r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95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9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0898" name="think-cell Folie" r:id="rId3" imgW="360" imgH="360" progId="">
              <p:embed/>
            </p:oleObj>
          </a:graphicData>
        </a:graphic>
      </p:graphicFrame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 smtClean="0"/>
              <a:t>Compensación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Paralela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endParaRPr lang="de-DE" altLang="de-DE" b="0" dirty="0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52400" y="1323975"/>
            <a:ext cx="2174875" cy="5014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sz="1200"/>
              <a:t>Response: 2-5 cycles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sz="1200"/>
              <a:t>Limited switching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635000" y="1335088"/>
            <a:ext cx="1173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MSC / MSR</a:t>
            </a:r>
          </a:p>
        </p:txBody>
      </p:sp>
      <p:sp>
        <p:nvSpPr>
          <p:cNvPr id="14342" name="Rectangle 31"/>
          <p:cNvSpPr>
            <a:spLocks noChangeArrowheads="1"/>
          </p:cNvSpPr>
          <p:nvPr/>
        </p:nvSpPr>
        <p:spPr bwMode="auto">
          <a:xfrm>
            <a:off x="429756" y="4477047"/>
            <a:ext cx="1683666" cy="5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de-DE" sz="1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Arial Narrow" pitchFamily="34" charset="0"/>
              </a:rPr>
              <a:t>~</a:t>
            </a:r>
            <a:r>
              <a:rPr lang="en-US" altLang="de-DE" sz="1600" b="1" dirty="0" smtClean="0">
                <a:solidFill>
                  <a:srgbClr val="000000"/>
                </a:solidFill>
                <a:latin typeface="Arial Narrow" pitchFamily="34" charset="0"/>
              </a:rPr>
              <a:t>20 </a:t>
            </a:r>
            <a:r>
              <a:rPr lang="en-US" altLang="de-DE" sz="1600" b="1" dirty="0">
                <a:solidFill>
                  <a:srgbClr val="000000"/>
                </a:solidFill>
                <a:latin typeface="Arial Narrow" pitchFamily="34" charset="0"/>
              </a:rPr>
              <a:t>≤ </a:t>
            </a:r>
            <a:r>
              <a:rPr lang="en-US" altLang="de-DE" sz="1600" b="1" dirty="0" err="1">
                <a:solidFill>
                  <a:srgbClr val="000000"/>
                </a:solidFill>
                <a:latin typeface="Arial Narrow" pitchFamily="34" charset="0"/>
              </a:rPr>
              <a:t>MVAr</a:t>
            </a:r>
            <a:r>
              <a:rPr lang="en-US" altLang="de-DE" sz="16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600" b="1" dirty="0">
                <a:solidFill>
                  <a:srgbClr val="000000"/>
                </a:solidFill>
              </a:rPr>
              <a:t>≤</a:t>
            </a:r>
            <a:r>
              <a:rPr lang="en-US" altLang="de-DE" sz="16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600" b="1" dirty="0" smtClean="0">
                <a:solidFill>
                  <a:srgbClr val="000000"/>
                </a:solidFill>
                <a:latin typeface="Arial Narrow" pitchFamily="34" charset="0"/>
              </a:rPr>
              <a:t>~400</a:t>
            </a:r>
            <a:endParaRPr lang="en-US" altLang="de-DE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343" name="Rectangle 32"/>
          <p:cNvSpPr>
            <a:spLocks noChangeArrowheads="1"/>
          </p:cNvSpPr>
          <p:nvPr/>
        </p:nvSpPr>
        <p:spPr bwMode="auto">
          <a:xfrm>
            <a:off x="265113" y="1912938"/>
            <a:ext cx="19923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M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echanically </a:t>
            </a: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S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witched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C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apacitors / </a:t>
            </a: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R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eactors</a:t>
            </a:r>
          </a:p>
        </p:txBody>
      </p:sp>
      <p:sp>
        <p:nvSpPr>
          <p:cNvPr id="14344" name="AutoShape 33"/>
          <p:cNvSpPr>
            <a:spLocks noChangeArrowheads="1"/>
          </p:cNvSpPr>
          <p:nvPr/>
        </p:nvSpPr>
        <p:spPr bwMode="auto">
          <a:xfrm>
            <a:off x="239713" y="2641600"/>
            <a:ext cx="249237" cy="150813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45" name="AutoShape 34"/>
          <p:cNvSpPr>
            <a:spLocks noChangeArrowheads="1"/>
          </p:cNvSpPr>
          <p:nvPr/>
        </p:nvSpPr>
        <p:spPr bwMode="auto">
          <a:xfrm>
            <a:off x="239713" y="2971800"/>
            <a:ext cx="249237" cy="150813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46" name="AutoShape 35"/>
          <p:cNvSpPr>
            <a:spLocks noChangeArrowheads="1"/>
          </p:cNvSpPr>
          <p:nvPr/>
        </p:nvSpPr>
        <p:spPr bwMode="auto">
          <a:xfrm>
            <a:off x="239713" y="3300413"/>
            <a:ext cx="249237" cy="150812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47" name="Rectangle 36"/>
          <p:cNvSpPr>
            <a:spLocks noChangeArrowheads="1"/>
          </p:cNvSpPr>
          <p:nvPr/>
        </p:nvSpPr>
        <p:spPr bwMode="auto">
          <a:xfrm>
            <a:off x="554038" y="3209925"/>
            <a:ext cx="8509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Reactors</a:t>
            </a:r>
          </a:p>
        </p:txBody>
      </p:sp>
      <p:sp>
        <p:nvSpPr>
          <p:cNvPr id="14348" name="Rectangle 37"/>
          <p:cNvSpPr>
            <a:spLocks noChangeArrowheads="1"/>
          </p:cNvSpPr>
          <p:nvPr/>
        </p:nvSpPr>
        <p:spPr bwMode="auto">
          <a:xfrm>
            <a:off x="504825" y="2555875"/>
            <a:ext cx="105251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 Switchgear</a:t>
            </a:r>
          </a:p>
        </p:txBody>
      </p:sp>
      <p:sp>
        <p:nvSpPr>
          <p:cNvPr id="14349" name="Rectangle 38"/>
          <p:cNvSpPr>
            <a:spLocks noChangeArrowheads="1"/>
          </p:cNvSpPr>
          <p:nvPr/>
        </p:nvSpPr>
        <p:spPr bwMode="auto">
          <a:xfrm>
            <a:off x="549275" y="2870200"/>
            <a:ext cx="97948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Capacitors</a:t>
            </a:r>
          </a:p>
        </p:txBody>
      </p:sp>
      <p:sp>
        <p:nvSpPr>
          <p:cNvPr id="14350" name="Rectangle 39"/>
          <p:cNvSpPr>
            <a:spLocks noChangeArrowheads="1"/>
          </p:cNvSpPr>
          <p:nvPr/>
        </p:nvSpPr>
        <p:spPr bwMode="auto">
          <a:xfrm>
            <a:off x="6913563" y="1317625"/>
            <a:ext cx="2174875" cy="50276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51" name="Rectangle 40"/>
          <p:cNvSpPr>
            <a:spLocks noChangeArrowheads="1"/>
          </p:cNvSpPr>
          <p:nvPr/>
        </p:nvSpPr>
        <p:spPr bwMode="auto">
          <a:xfrm>
            <a:off x="7383463" y="1328738"/>
            <a:ext cx="12334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SVC PLUS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(STATCOM)</a:t>
            </a:r>
          </a:p>
        </p:txBody>
      </p:sp>
      <p:sp>
        <p:nvSpPr>
          <p:cNvPr id="14352" name="Rectangle 48"/>
          <p:cNvSpPr>
            <a:spLocks noChangeArrowheads="1"/>
          </p:cNvSpPr>
          <p:nvPr/>
        </p:nvSpPr>
        <p:spPr bwMode="auto">
          <a:xfrm>
            <a:off x="7056438" y="4356100"/>
            <a:ext cx="19653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de-DE" sz="1600" b="1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</a:rPr>
              <a:t>±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25 </a:t>
            </a:r>
            <a:r>
              <a:rPr lang="en-US" altLang="de-DE" sz="1600" b="1">
                <a:solidFill>
                  <a:srgbClr val="000000"/>
                </a:solidFill>
                <a:cs typeface="Arial" pitchFamily="34" charset="0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MVAr ≤ </a:t>
            </a:r>
            <a:r>
              <a:rPr lang="en-US" altLang="de-DE" sz="1600" b="1">
                <a:solidFill>
                  <a:srgbClr val="000000"/>
                </a:solidFill>
              </a:rPr>
              <a:t>±500</a:t>
            </a:r>
            <a:endParaRPr lang="en-US" altLang="de-DE" sz="16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353" name="Rectangle 49"/>
          <p:cNvSpPr>
            <a:spLocks noChangeArrowheads="1"/>
          </p:cNvSpPr>
          <p:nvPr/>
        </p:nvSpPr>
        <p:spPr bwMode="auto">
          <a:xfrm>
            <a:off x="7105650" y="1906588"/>
            <a:ext cx="179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Stat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ic Synchronous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Com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pensator</a:t>
            </a:r>
          </a:p>
        </p:txBody>
      </p:sp>
      <p:sp>
        <p:nvSpPr>
          <p:cNvPr id="14354" name="AutoShape 50"/>
          <p:cNvSpPr>
            <a:spLocks noChangeArrowheads="1"/>
          </p:cNvSpPr>
          <p:nvPr/>
        </p:nvSpPr>
        <p:spPr bwMode="auto">
          <a:xfrm>
            <a:off x="7000875" y="2635250"/>
            <a:ext cx="249238" cy="150813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55" name="AutoShape 51"/>
          <p:cNvSpPr>
            <a:spLocks noChangeArrowheads="1"/>
          </p:cNvSpPr>
          <p:nvPr/>
        </p:nvSpPr>
        <p:spPr bwMode="auto">
          <a:xfrm>
            <a:off x="7000875" y="2965450"/>
            <a:ext cx="249238" cy="150813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56" name="AutoShape 52"/>
          <p:cNvSpPr>
            <a:spLocks noChangeArrowheads="1"/>
          </p:cNvSpPr>
          <p:nvPr/>
        </p:nvSpPr>
        <p:spPr bwMode="auto">
          <a:xfrm>
            <a:off x="7000875" y="3294063"/>
            <a:ext cx="249238" cy="150812"/>
          </a:xfrm>
          <a:prstGeom prst="rightArrow">
            <a:avLst>
              <a:gd name="adj1" fmla="val 50000"/>
              <a:gd name="adj2" fmla="val 8264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57" name="AutoShape 53"/>
          <p:cNvSpPr>
            <a:spLocks noChangeArrowheads="1"/>
          </p:cNvSpPr>
          <p:nvPr/>
        </p:nvSpPr>
        <p:spPr bwMode="auto">
          <a:xfrm>
            <a:off x="7000875" y="3624263"/>
            <a:ext cx="249238" cy="150812"/>
          </a:xfrm>
          <a:prstGeom prst="rightArrow">
            <a:avLst>
              <a:gd name="adj1" fmla="val 50000"/>
              <a:gd name="adj2" fmla="val 8264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58" name="Rectangle 54"/>
          <p:cNvSpPr>
            <a:spLocks noChangeArrowheads="1"/>
          </p:cNvSpPr>
          <p:nvPr/>
        </p:nvSpPr>
        <p:spPr bwMode="auto">
          <a:xfrm>
            <a:off x="7318375" y="2549525"/>
            <a:ext cx="16192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IGBT Valves (VSC)</a:t>
            </a:r>
          </a:p>
        </p:txBody>
      </p:sp>
      <p:sp>
        <p:nvSpPr>
          <p:cNvPr id="14359" name="Rectangle 55"/>
          <p:cNvSpPr>
            <a:spLocks noChangeArrowheads="1"/>
          </p:cNvSpPr>
          <p:nvPr/>
        </p:nvSpPr>
        <p:spPr bwMode="auto">
          <a:xfrm>
            <a:off x="7323138" y="2873375"/>
            <a:ext cx="16700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Control &amp; Protection</a:t>
            </a:r>
          </a:p>
        </p:txBody>
      </p:sp>
      <p:sp>
        <p:nvSpPr>
          <p:cNvPr id="14360" name="Rectangle 56"/>
          <p:cNvSpPr>
            <a:spLocks noChangeArrowheads="1"/>
          </p:cNvSpPr>
          <p:nvPr/>
        </p:nvSpPr>
        <p:spPr bwMode="auto">
          <a:xfrm>
            <a:off x="7313613" y="3203575"/>
            <a:ext cx="10890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Transformer</a:t>
            </a:r>
          </a:p>
        </p:txBody>
      </p:sp>
      <p:sp>
        <p:nvSpPr>
          <p:cNvPr id="14361" name="Rectangle 57"/>
          <p:cNvSpPr>
            <a:spLocks noChangeArrowheads="1"/>
          </p:cNvSpPr>
          <p:nvPr/>
        </p:nvSpPr>
        <p:spPr bwMode="auto">
          <a:xfrm>
            <a:off x="7329488" y="3527425"/>
            <a:ext cx="12668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DC Capacitors</a:t>
            </a:r>
          </a:p>
        </p:txBody>
      </p:sp>
      <p:sp>
        <p:nvSpPr>
          <p:cNvPr id="14362" name="Rectangle 77"/>
          <p:cNvSpPr>
            <a:spLocks noChangeArrowheads="1"/>
          </p:cNvSpPr>
          <p:nvPr/>
        </p:nvSpPr>
        <p:spPr bwMode="auto">
          <a:xfrm>
            <a:off x="4668838" y="1317625"/>
            <a:ext cx="2171700" cy="5014913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63" name="Rectangle 78"/>
          <p:cNvSpPr>
            <a:spLocks noChangeArrowheads="1"/>
          </p:cNvSpPr>
          <p:nvPr/>
        </p:nvSpPr>
        <p:spPr bwMode="auto">
          <a:xfrm>
            <a:off x="4843463" y="1343025"/>
            <a:ext cx="18097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FFFFFF"/>
                </a:solidFill>
                <a:latin typeface="Arial Narrow" pitchFamily="34" charset="0"/>
              </a:rPr>
              <a:t>Conventional SVC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FFFFFF"/>
                </a:solidFill>
                <a:latin typeface="Arial Narrow" pitchFamily="34" charset="0"/>
              </a:rPr>
              <a:t>(“Classic”)</a:t>
            </a:r>
          </a:p>
        </p:txBody>
      </p:sp>
      <p:sp>
        <p:nvSpPr>
          <p:cNvPr id="14364" name="Rectangle 112"/>
          <p:cNvSpPr>
            <a:spLocks noChangeArrowheads="1"/>
          </p:cNvSpPr>
          <p:nvPr/>
        </p:nvSpPr>
        <p:spPr bwMode="auto">
          <a:xfrm>
            <a:off x="4886780" y="4356100"/>
            <a:ext cx="1823128" cy="5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de-DE" sz="1600" b="1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altLang="de-DE" sz="1600" b="1" dirty="0" smtClean="0">
                <a:solidFill>
                  <a:srgbClr val="FFFFFF"/>
                </a:solidFill>
                <a:latin typeface="Arial Narrow" pitchFamily="34" charset="0"/>
              </a:rPr>
              <a:t>~50 </a:t>
            </a:r>
            <a:r>
              <a:rPr lang="en-US" altLang="de-DE" sz="1600" b="1" dirty="0">
                <a:solidFill>
                  <a:schemeClr val="bg2"/>
                </a:solidFill>
              </a:rPr>
              <a:t>≤</a:t>
            </a:r>
            <a:r>
              <a:rPr lang="en-US" altLang="de-DE" sz="1600" b="1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n-US" altLang="de-DE" sz="1600" b="1" dirty="0" err="1">
                <a:solidFill>
                  <a:srgbClr val="FFFFFF"/>
                </a:solidFill>
                <a:latin typeface="Arial Narrow" pitchFamily="34" charset="0"/>
              </a:rPr>
              <a:t>MVAr</a:t>
            </a:r>
            <a:r>
              <a:rPr lang="en-US" altLang="de-DE" sz="16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altLang="de-DE" sz="1600" b="1" dirty="0">
                <a:solidFill>
                  <a:schemeClr val="bg2"/>
                </a:solidFill>
              </a:rPr>
              <a:t>≤</a:t>
            </a:r>
            <a:r>
              <a:rPr lang="en-US" altLang="de-DE" sz="16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altLang="de-DE" sz="1600" b="1" dirty="0" smtClean="0">
                <a:solidFill>
                  <a:srgbClr val="FFFFFF"/>
                </a:solidFill>
                <a:latin typeface="Arial Narrow" pitchFamily="34" charset="0"/>
              </a:rPr>
              <a:t>~1200</a:t>
            </a:r>
            <a:endParaRPr lang="en-US" altLang="de-DE" sz="16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365" name="Rectangle 113"/>
          <p:cNvSpPr>
            <a:spLocks noChangeArrowheads="1"/>
          </p:cNvSpPr>
          <p:nvPr/>
        </p:nvSpPr>
        <p:spPr bwMode="auto">
          <a:xfrm>
            <a:off x="5149850" y="1906588"/>
            <a:ext cx="12557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S</a:t>
            </a:r>
            <a:r>
              <a:rPr lang="en-US" altLang="de-DE" sz="1600" b="1">
                <a:solidFill>
                  <a:srgbClr val="FFFFFF"/>
                </a:solidFill>
                <a:latin typeface="Arial Narrow" pitchFamily="34" charset="0"/>
              </a:rPr>
              <a:t>tatic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V</a:t>
            </a:r>
            <a:r>
              <a:rPr lang="en-US" altLang="de-DE" sz="1600" b="1">
                <a:solidFill>
                  <a:srgbClr val="FFFFFF"/>
                </a:solidFill>
                <a:latin typeface="Arial Narrow" pitchFamily="34" charset="0"/>
              </a:rPr>
              <a:t>ar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C</a:t>
            </a:r>
            <a:r>
              <a:rPr lang="en-US" altLang="de-DE" sz="1600" b="1">
                <a:solidFill>
                  <a:srgbClr val="FFFFFF"/>
                </a:solidFill>
                <a:latin typeface="Arial Narrow" pitchFamily="34" charset="0"/>
              </a:rPr>
              <a:t>ompensator</a:t>
            </a:r>
          </a:p>
        </p:txBody>
      </p:sp>
      <p:sp>
        <p:nvSpPr>
          <p:cNvPr id="14366" name="AutoShape 114"/>
          <p:cNvSpPr>
            <a:spLocks noChangeArrowheads="1"/>
          </p:cNvSpPr>
          <p:nvPr/>
        </p:nvSpPr>
        <p:spPr bwMode="auto">
          <a:xfrm>
            <a:off x="4756150" y="2635250"/>
            <a:ext cx="247650" cy="150813"/>
          </a:xfrm>
          <a:prstGeom prst="rightArrow">
            <a:avLst>
              <a:gd name="adj1" fmla="val 50000"/>
              <a:gd name="adj2" fmla="val 821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67" name="AutoShape 115"/>
          <p:cNvSpPr>
            <a:spLocks noChangeArrowheads="1"/>
          </p:cNvSpPr>
          <p:nvPr/>
        </p:nvSpPr>
        <p:spPr bwMode="auto">
          <a:xfrm>
            <a:off x="4756150" y="2965450"/>
            <a:ext cx="247650" cy="150813"/>
          </a:xfrm>
          <a:prstGeom prst="rightArrow">
            <a:avLst>
              <a:gd name="adj1" fmla="val 50000"/>
              <a:gd name="adj2" fmla="val 821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68" name="AutoShape 116"/>
          <p:cNvSpPr>
            <a:spLocks noChangeArrowheads="1"/>
          </p:cNvSpPr>
          <p:nvPr/>
        </p:nvSpPr>
        <p:spPr bwMode="auto">
          <a:xfrm>
            <a:off x="4756150" y="3294063"/>
            <a:ext cx="247650" cy="150812"/>
          </a:xfrm>
          <a:prstGeom prst="rightArrow">
            <a:avLst>
              <a:gd name="adj1" fmla="val 50000"/>
              <a:gd name="adj2" fmla="val 821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69" name="AutoShape 117"/>
          <p:cNvSpPr>
            <a:spLocks noChangeArrowheads="1"/>
          </p:cNvSpPr>
          <p:nvPr/>
        </p:nvSpPr>
        <p:spPr bwMode="auto">
          <a:xfrm>
            <a:off x="4756150" y="3624263"/>
            <a:ext cx="247650" cy="150812"/>
          </a:xfrm>
          <a:prstGeom prst="rightArrow">
            <a:avLst>
              <a:gd name="adj1" fmla="val 50000"/>
              <a:gd name="adj2" fmla="val 821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70" name="AutoShape 118"/>
          <p:cNvSpPr>
            <a:spLocks noChangeArrowheads="1"/>
          </p:cNvSpPr>
          <p:nvPr/>
        </p:nvSpPr>
        <p:spPr bwMode="auto">
          <a:xfrm>
            <a:off x="4756150" y="3952875"/>
            <a:ext cx="247650" cy="150813"/>
          </a:xfrm>
          <a:prstGeom prst="rightArrow">
            <a:avLst>
              <a:gd name="adj1" fmla="val 50000"/>
              <a:gd name="adj2" fmla="val 821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71" name="Rectangle 119"/>
          <p:cNvSpPr>
            <a:spLocks noChangeArrowheads="1"/>
          </p:cNvSpPr>
          <p:nvPr/>
        </p:nvSpPr>
        <p:spPr bwMode="auto">
          <a:xfrm>
            <a:off x="5060950" y="3857625"/>
            <a:ext cx="8509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FFFFFF"/>
                </a:solidFill>
                <a:latin typeface="Arial Narrow" pitchFamily="34" charset="0"/>
              </a:rPr>
              <a:t>Reactors</a:t>
            </a:r>
          </a:p>
        </p:txBody>
      </p:sp>
      <p:sp>
        <p:nvSpPr>
          <p:cNvPr id="14372" name="Rectangle 120"/>
          <p:cNvSpPr>
            <a:spLocks noChangeArrowheads="1"/>
          </p:cNvSpPr>
          <p:nvPr/>
        </p:nvSpPr>
        <p:spPr bwMode="auto">
          <a:xfrm>
            <a:off x="5021263" y="2544763"/>
            <a:ext cx="14890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FFFFFF"/>
                </a:solidFill>
                <a:latin typeface="Arial Narrow" pitchFamily="34" charset="0"/>
              </a:rPr>
              <a:t>Thyristor Valve(s)</a:t>
            </a:r>
          </a:p>
        </p:txBody>
      </p:sp>
      <p:sp>
        <p:nvSpPr>
          <p:cNvPr id="14373" name="Rectangle 121"/>
          <p:cNvSpPr>
            <a:spLocks noChangeArrowheads="1"/>
          </p:cNvSpPr>
          <p:nvPr/>
        </p:nvSpPr>
        <p:spPr bwMode="auto">
          <a:xfrm>
            <a:off x="4999038" y="2878138"/>
            <a:ext cx="171608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600">
                <a:solidFill>
                  <a:srgbClr val="FFFFFF"/>
                </a:solidFill>
                <a:latin typeface="Arial Narrow" pitchFamily="34" charset="0"/>
              </a:rPr>
              <a:t>Control &amp; Protection</a:t>
            </a:r>
          </a:p>
        </p:txBody>
      </p:sp>
      <p:sp>
        <p:nvSpPr>
          <p:cNvPr id="14374" name="Rectangle 122"/>
          <p:cNvSpPr>
            <a:spLocks noChangeArrowheads="1"/>
          </p:cNvSpPr>
          <p:nvPr/>
        </p:nvSpPr>
        <p:spPr bwMode="auto">
          <a:xfrm>
            <a:off x="5048250" y="3203575"/>
            <a:ext cx="10890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FFFFFF"/>
                </a:solidFill>
                <a:latin typeface="Arial Narrow" pitchFamily="34" charset="0"/>
              </a:rPr>
              <a:t>Transformer</a:t>
            </a:r>
          </a:p>
        </p:txBody>
      </p:sp>
      <p:sp>
        <p:nvSpPr>
          <p:cNvPr id="14375" name="Rectangle 123"/>
          <p:cNvSpPr>
            <a:spLocks noChangeArrowheads="1"/>
          </p:cNvSpPr>
          <p:nvPr/>
        </p:nvSpPr>
        <p:spPr bwMode="auto">
          <a:xfrm>
            <a:off x="5051425" y="3522663"/>
            <a:ext cx="97948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FFFFFF"/>
                </a:solidFill>
                <a:latin typeface="Arial Narrow" pitchFamily="34" charset="0"/>
              </a:rPr>
              <a:t>Capacitors</a:t>
            </a:r>
          </a:p>
        </p:txBody>
      </p:sp>
      <p:sp>
        <p:nvSpPr>
          <p:cNvPr id="838804" name="Text Box 148"/>
          <p:cNvSpPr txBox="1">
            <a:spLocks noChangeArrowheads="1"/>
          </p:cNvSpPr>
          <p:nvPr/>
        </p:nvSpPr>
        <p:spPr bwMode="auto">
          <a:xfrm>
            <a:off x="5060950" y="4206875"/>
            <a:ext cx="1511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+mn-ea"/>
              </a:rPr>
              <a:t>Response:  2-3 cycles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+mn-ea"/>
              </a:rPr>
              <a:t>Unlimited switching</a:t>
            </a:r>
          </a:p>
        </p:txBody>
      </p:sp>
      <p:sp>
        <p:nvSpPr>
          <p:cNvPr id="838805" name="Text Box 149"/>
          <p:cNvSpPr txBox="1">
            <a:spLocks noChangeArrowheads="1"/>
          </p:cNvSpPr>
          <p:nvPr/>
        </p:nvSpPr>
        <p:spPr bwMode="auto">
          <a:xfrm>
            <a:off x="7115175" y="4175125"/>
            <a:ext cx="163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+mn-ea"/>
              </a:rPr>
              <a:t>Response:  1.5-2 cycles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+mn-ea"/>
              </a:rPr>
              <a:t>Unlimited switching</a:t>
            </a:r>
          </a:p>
        </p:txBody>
      </p:sp>
      <p:sp>
        <p:nvSpPr>
          <p:cNvPr id="14378" name="Rectangle 150"/>
          <p:cNvSpPr>
            <a:spLocks noChangeArrowheads="1"/>
          </p:cNvSpPr>
          <p:nvPr/>
        </p:nvSpPr>
        <p:spPr bwMode="auto">
          <a:xfrm>
            <a:off x="2416175" y="1322388"/>
            <a:ext cx="2174875" cy="50149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sz="1200"/>
              <a:t> Response: seconds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sz="1200"/>
              <a:t> </a:t>
            </a:r>
          </a:p>
        </p:txBody>
      </p:sp>
      <p:sp>
        <p:nvSpPr>
          <p:cNvPr id="14379" name="Rectangle 151"/>
          <p:cNvSpPr>
            <a:spLocks noChangeArrowheads="1"/>
          </p:cNvSpPr>
          <p:nvPr/>
        </p:nvSpPr>
        <p:spPr bwMode="auto">
          <a:xfrm>
            <a:off x="2813050" y="1333500"/>
            <a:ext cx="14351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Synchronous </a:t>
            </a:r>
            <a:b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Condenser</a:t>
            </a:r>
          </a:p>
        </p:txBody>
      </p:sp>
      <p:sp>
        <p:nvSpPr>
          <p:cNvPr id="14380" name="Rectangle 178"/>
          <p:cNvSpPr>
            <a:spLocks noChangeArrowheads="1"/>
          </p:cNvSpPr>
          <p:nvPr/>
        </p:nvSpPr>
        <p:spPr bwMode="auto">
          <a:xfrm>
            <a:off x="2647043" y="4360863"/>
            <a:ext cx="1776641" cy="53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de-DE" sz="16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 b="1" dirty="0" smtClean="0">
                <a:latin typeface="Arial Narrow" pitchFamily="34" charset="0"/>
              </a:rPr>
              <a:t>~25 </a:t>
            </a:r>
            <a:r>
              <a:rPr lang="en-US" altLang="de-DE" sz="1600" b="1" dirty="0">
                <a:latin typeface="Arial Narrow" pitchFamily="34" charset="0"/>
              </a:rPr>
              <a:t>≤ </a:t>
            </a:r>
            <a:r>
              <a:rPr lang="en-US" altLang="de-DE" sz="1600" b="1" dirty="0" err="1">
                <a:latin typeface="Arial Narrow" pitchFamily="34" charset="0"/>
              </a:rPr>
              <a:t>MVAr</a:t>
            </a:r>
            <a:r>
              <a:rPr lang="en-US" altLang="de-DE" sz="1600" b="1" dirty="0">
                <a:latin typeface="Arial Narrow" pitchFamily="34" charset="0"/>
              </a:rPr>
              <a:t> </a:t>
            </a:r>
            <a:r>
              <a:rPr lang="en-US" altLang="de-DE" sz="1600" b="1" dirty="0"/>
              <a:t>≤</a:t>
            </a:r>
            <a:r>
              <a:rPr lang="en-US" altLang="de-DE" sz="1600" b="1" dirty="0">
                <a:latin typeface="Arial Narrow" pitchFamily="34" charset="0"/>
              </a:rPr>
              <a:t> </a:t>
            </a:r>
            <a:r>
              <a:rPr lang="en-US" altLang="de-DE" sz="1600" b="1" dirty="0" smtClean="0">
                <a:latin typeface="Arial Narrow" pitchFamily="34" charset="0"/>
              </a:rPr>
              <a:t>~1000</a:t>
            </a:r>
            <a:endParaRPr lang="en-US" altLang="de-DE" sz="1600" b="1" dirty="0">
              <a:latin typeface="Arial Narrow" pitchFamily="34" charset="0"/>
            </a:endParaRPr>
          </a:p>
        </p:txBody>
      </p:sp>
      <p:sp>
        <p:nvSpPr>
          <p:cNvPr id="14381" name="AutoShape 180"/>
          <p:cNvSpPr>
            <a:spLocks noChangeArrowheads="1"/>
          </p:cNvSpPr>
          <p:nvPr/>
        </p:nvSpPr>
        <p:spPr bwMode="auto">
          <a:xfrm>
            <a:off x="2503488" y="2640013"/>
            <a:ext cx="249237" cy="150812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82" name="AutoShape 181"/>
          <p:cNvSpPr>
            <a:spLocks noChangeArrowheads="1"/>
          </p:cNvSpPr>
          <p:nvPr/>
        </p:nvSpPr>
        <p:spPr bwMode="auto">
          <a:xfrm>
            <a:off x="2503488" y="2970213"/>
            <a:ext cx="249237" cy="150812"/>
          </a:xfrm>
          <a:prstGeom prst="rightArrow">
            <a:avLst>
              <a:gd name="adj1" fmla="val 50000"/>
              <a:gd name="adj2" fmla="val 8263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83" name="Rectangle 184"/>
          <p:cNvSpPr>
            <a:spLocks noChangeArrowheads="1"/>
          </p:cNvSpPr>
          <p:nvPr/>
        </p:nvSpPr>
        <p:spPr bwMode="auto">
          <a:xfrm>
            <a:off x="2768600" y="2554288"/>
            <a:ext cx="977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Generator</a:t>
            </a:r>
          </a:p>
        </p:txBody>
      </p:sp>
      <p:sp>
        <p:nvSpPr>
          <p:cNvPr id="14384" name="Rectangle 185"/>
          <p:cNvSpPr>
            <a:spLocks noChangeArrowheads="1"/>
          </p:cNvSpPr>
          <p:nvPr/>
        </p:nvSpPr>
        <p:spPr bwMode="auto">
          <a:xfrm>
            <a:off x="2768600" y="2868613"/>
            <a:ext cx="16700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Control &amp; Protection</a:t>
            </a:r>
          </a:p>
        </p:txBody>
      </p:sp>
      <p:sp>
        <p:nvSpPr>
          <p:cNvPr id="14385" name="AutoShape 116"/>
          <p:cNvSpPr>
            <a:spLocks noChangeArrowheads="1"/>
          </p:cNvSpPr>
          <p:nvPr/>
        </p:nvSpPr>
        <p:spPr bwMode="auto">
          <a:xfrm>
            <a:off x="2503488" y="3284538"/>
            <a:ext cx="247650" cy="150812"/>
          </a:xfrm>
          <a:prstGeom prst="rightArrow">
            <a:avLst>
              <a:gd name="adj1" fmla="val 50000"/>
              <a:gd name="adj2" fmla="val 821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4386" name="Rectangle 122"/>
          <p:cNvSpPr>
            <a:spLocks noChangeArrowheads="1"/>
          </p:cNvSpPr>
          <p:nvPr/>
        </p:nvSpPr>
        <p:spPr bwMode="auto">
          <a:xfrm>
            <a:off x="2768600" y="3194050"/>
            <a:ext cx="10890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600">
                <a:latin typeface="Arial Narrow" pitchFamily="34" charset="0"/>
              </a:rPr>
              <a:t>Transformer</a:t>
            </a:r>
          </a:p>
        </p:txBody>
      </p:sp>
      <p:sp>
        <p:nvSpPr>
          <p:cNvPr id="14387" name="Oval 5"/>
          <p:cNvSpPr>
            <a:spLocks noChangeArrowheads="1"/>
          </p:cNvSpPr>
          <p:nvPr/>
        </p:nvSpPr>
        <p:spPr bwMode="auto">
          <a:xfrm>
            <a:off x="401638" y="5103813"/>
            <a:ext cx="333375" cy="3159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388" name="Line 6"/>
          <p:cNvSpPr>
            <a:spLocks noChangeShapeType="1"/>
          </p:cNvSpPr>
          <p:nvPr/>
        </p:nvSpPr>
        <p:spPr bwMode="auto">
          <a:xfrm flipV="1">
            <a:off x="742950" y="5259388"/>
            <a:ext cx="9017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89" name="Rectangle 7" descr="Konturdiamanten"/>
          <p:cNvSpPr>
            <a:spLocks noChangeArrowheads="1"/>
          </p:cNvSpPr>
          <p:nvPr/>
        </p:nvSpPr>
        <p:spPr bwMode="auto">
          <a:xfrm>
            <a:off x="1646238" y="5087938"/>
            <a:ext cx="336550" cy="344487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390" name="Rectangle 8"/>
          <p:cNvSpPr>
            <a:spLocks noChangeArrowheads="1"/>
          </p:cNvSpPr>
          <p:nvPr/>
        </p:nvSpPr>
        <p:spPr bwMode="auto">
          <a:xfrm>
            <a:off x="415925" y="5094288"/>
            <a:ext cx="307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14391" name="Rectangle 9"/>
          <p:cNvSpPr>
            <a:spLocks noChangeArrowheads="1"/>
          </p:cNvSpPr>
          <p:nvPr/>
        </p:nvSpPr>
        <p:spPr bwMode="auto">
          <a:xfrm>
            <a:off x="854075" y="5419725"/>
            <a:ext cx="115888" cy="2333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392" name="Line 10"/>
          <p:cNvSpPr>
            <a:spLocks noChangeShapeType="1"/>
          </p:cNvSpPr>
          <p:nvPr/>
        </p:nvSpPr>
        <p:spPr bwMode="auto">
          <a:xfrm>
            <a:off x="911225" y="5264150"/>
            <a:ext cx="0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93" name="Line 11"/>
          <p:cNvSpPr>
            <a:spLocks noChangeShapeType="1"/>
          </p:cNvSpPr>
          <p:nvPr/>
        </p:nvSpPr>
        <p:spPr bwMode="auto">
          <a:xfrm>
            <a:off x="877888" y="5500688"/>
            <a:ext cx="26987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94" name="Line 12"/>
          <p:cNvSpPr>
            <a:spLocks noChangeShapeType="1"/>
          </p:cNvSpPr>
          <p:nvPr/>
        </p:nvSpPr>
        <p:spPr bwMode="auto">
          <a:xfrm>
            <a:off x="911225" y="5613400"/>
            <a:ext cx="0" cy="206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95" name="Line 13"/>
          <p:cNvSpPr>
            <a:spLocks noChangeShapeType="1"/>
          </p:cNvSpPr>
          <p:nvPr/>
        </p:nvSpPr>
        <p:spPr bwMode="auto">
          <a:xfrm>
            <a:off x="823913" y="5824538"/>
            <a:ext cx="169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96" name="Line 14"/>
          <p:cNvSpPr>
            <a:spLocks noChangeShapeType="1"/>
          </p:cNvSpPr>
          <p:nvPr/>
        </p:nvSpPr>
        <p:spPr bwMode="auto">
          <a:xfrm>
            <a:off x="823913" y="5861050"/>
            <a:ext cx="169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97" name="Line 15"/>
          <p:cNvSpPr>
            <a:spLocks noChangeShapeType="1"/>
          </p:cNvSpPr>
          <p:nvPr/>
        </p:nvSpPr>
        <p:spPr bwMode="auto">
          <a:xfrm>
            <a:off x="911225" y="5865813"/>
            <a:ext cx="0" cy="247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98" name="Rectangle 16"/>
          <p:cNvSpPr>
            <a:spLocks noChangeArrowheads="1"/>
          </p:cNvSpPr>
          <p:nvPr/>
        </p:nvSpPr>
        <p:spPr bwMode="auto">
          <a:xfrm>
            <a:off x="1377950" y="5419725"/>
            <a:ext cx="117475" cy="2333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399" name="Line 17"/>
          <p:cNvSpPr>
            <a:spLocks noChangeShapeType="1"/>
          </p:cNvSpPr>
          <p:nvPr/>
        </p:nvSpPr>
        <p:spPr bwMode="auto">
          <a:xfrm>
            <a:off x="1436688" y="5264150"/>
            <a:ext cx="0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00" name="Line 18"/>
          <p:cNvSpPr>
            <a:spLocks noChangeShapeType="1"/>
          </p:cNvSpPr>
          <p:nvPr/>
        </p:nvSpPr>
        <p:spPr bwMode="auto">
          <a:xfrm>
            <a:off x="1404938" y="5500688"/>
            <a:ext cx="26987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01" name="Line 19"/>
          <p:cNvSpPr>
            <a:spLocks noChangeShapeType="1"/>
          </p:cNvSpPr>
          <p:nvPr/>
        </p:nvSpPr>
        <p:spPr bwMode="auto">
          <a:xfrm>
            <a:off x="1430338" y="5610225"/>
            <a:ext cx="3175" cy="1222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311275" y="5711825"/>
            <a:ext cx="206375" cy="328613"/>
            <a:chOff x="1071" y="3534"/>
            <a:chExt cx="113" cy="192"/>
          </a:xfrm>
        </p:grpSpPr>
        <p:sp>
          <p:nvSpPr>
            <p:cNvPr id="14508" name="Oval 21"/>
            <p:cNvSpPr>
              <a:spLocks noChangeArrowheads="1"/>
            </p:cNvSpPr>
            <p:nvPr/>
          </p:nvSpPr>
          <p:spPr bwMode="auto">
            <a:xfrm>
              <a:off x="1093" y="3547"/>
              <a:ext cx="91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  <p:sp>
          <p:nvSpPr>
            <p:cNvPr id="14509" name="Oval 22"/>
            <p:cNvSpPr>
              <a:spLocks noChangeArrowheads="1"/>
            </p:cNvSpPr>
            <p:nvPr/>
          </p:nvSpPr>
          <p:spPr bwMode="auto">
            <a:xfrm>
              <a:off x="1093" y="3589"/>
              <a:ext cx="91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  <p:sp>
          <p:nvSpPr>
            <p:cNvPr id="14510" name="Oval 23"/>
            <p:cNvSpPr>
              <a:spLocks noChangeArrowheads="1"/>
            </p:cNvSpPr>
            <p:nvPr/>
          </p:nvSpPr>
          <p:spPr bwMode="auto">
            <a:xfrm>
              <a:off x="1093" y="3631"/>
              <a:ext cx="91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  <p:sp>
          <p:nvSpPr>
            <p:cNvPr id="14511" name="Oval 24"/>
            <p:cNvSpPr>
              <a:spLocks noChangeArrowheads="1"/>
            </p:cNvSpPr>
            <p:nvPr/>
          </p:nvSpPr>
          <p:spPr bwMode="auto">
            <a:xfrm>
              <a:off x="1093" y="3673"/>
              <a:ext cx="91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  <p:sp>
          <p:nvSpPr>
            <p:cNvPr id="14512" name="Rectangle 25"/>
            <p:cNvSpPr>
              <a:spLocks noChangeArrowheads="1"/>
            </p:cNvSpPr>
            <p:nvPr/>
          </p:nvSpPr>
          <p:spPr bwMode="auto">
            <a:xfrm>
              <a:off x="1071" y="3534"/>
              <a:ext cx="63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</p:grpSp>
      <p:sp>
        <p:nvSpPr>
          <p:cNvPr id="14403" name="Line 26"/>
          <p:cNvSpPr>
            <a:spLocks noChangeShapeType="1"/>
          </p:cNvSpPr>
          <p:nvPr/>
        </p:nvSpPr>
        <p:spPr bwMode="auto">
          <a:xfrm>
            <a:off x="1433513" y="6026150"/>
            <a:ext cx="0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04" name="Rectangle 27"/>
          <p:cNvSpPr>
            <a:spLocks noChangeArrowheads="1"/>
          </p:cNvSpPr>
          <p:nvPr/>
        </p:nvSpPr>
        <p:spPr bwMode="auto">
          <a:xfrm>
            <a:off x="854075" y="5419725"/>
            <a:ext cx="115888" cy="2333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05" name="Line 28"/>
          <p:cNvSpPr>
            <a:spLocks noChangeShapeType="1"/>
          </p:cNvSpPr>
          <p:nvPr/>
        </p:nvSpPr>
        <p:spPr bwMode="auto">
          <a:xfrm>
            <a:off x="912813" y="5264150"/>
            <a:ext cx="0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06" name="Line 29"/>
          <p:cNvSpPr>
            <a:spLocks noChangeShapeType="1"/>
          </p:cNvSpPr>
          <p:nvPr/>
        </p:nvSpPr>
        <p:spPr bwMode="auto">
          <a:xfrm>
            <a:off x="879475" y="5500688"/>
            <a:ext cx="26988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07" name="Line 30"/>
          <p:cNvSpPr>
            <a:spLocks noChangeShapeType="1"/>
          </p:cNvSpPr>
          <p:nvPr/>
        </p:nvSpPr>
        <p:spPr bwMode="auto">
          <a:xfrm flipH="1">
            <a:off x="909638" y="5613400"/>
            <a:ext cx="3175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08" name="Oval 41"/>
          <p:cNvSpPr>
            <a:spLocks noChangeArrowheads="1"/>
          </p:cNvSpPr>
          <p:nvPr/>
        </p:nvSpPr>
        <p:spPr bwMode="auto">
          <a:xfrm>
            <a:off x="7208838" y="5084763"/>
            <a:ext cx="334962" cy="3413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09" name="Line 42"/>
          <p:cNvSpPr>
            <a:spLocks noChangeShapeType="1"/>
          </p:cNvSpPr>
          <p:nvPr/>
        </p:nvSpPr>
        <p:spPr bwMode="auto">
          <a:xfrm>
            <a:off x="7537450" y="5256213"/>
            <a:ext cx="9064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10" name="Rectangle 43"/>
          <p:cNvSpPr>
            <a:spLocks noChangeArrowheads="1"/>
          </p:cNvSpPr>
          <p:nvPr/>
        </p:nvSpPr>
        <p:spPr bwMode="auto">
          <a:xfrm>
            <a:off x="7229475" y="5089525"/>
            <a:ext cx="3222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14411" name="Oval 44"/>
          <p:cNvSpPr>
            <a:spLocks noChangeArrowheads="1"/>
          </p:cNvSpPr>
          <p:nvPr/>
        </p:nvSpPr>
        <p:spPr bwMode="auto">
          <a:xfrm>
            <a:off x="7915275" y="5341938"/>
            <a:ext cx="171450" cy="155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12" name="Line 45"/>
          <p:cNvSpPr>
            <a:spLocks noChangeShapeType="1"/>
          </p:cNvSpPr>
          <p:nvPr/>
        </p:nvSpPr>
        <p:spPr bwMode="auto">
          <a:xfrm>
            <a:off x="8001000" y="5251450"/>
            <a:ext cx="0" cy="93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13" name="Oval 46"/>
          <p:cNvSpPr>
            <a:spLocks noChangeArrowheads="1"/>
          </p:cNvSpPr>
          <p:nvPr/>
        </p:nvSpPr>
        <p:spPr bwMode="auto">
          <a:xfrm>
            <a:off x="7915275" y="5434013"/>
            <a:ext cx="171450" cy="155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14" name="Rectangle 47"/>
          <p:cNvSpPr>
            <a:spLocks noChangeArrowheads="1"/>
          </p:cNvSpPr>
          <p:nvPr/>
        </p:nvSpPr>
        <p:spPr bwMode="auto">
          <a:xfrm>
            <a:off x="7707313" y="5727700"/>
            <a:ext cx="598487" cy="3571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15" name="Rectangle 58" descr="Konturdiamanten"/>
          <p:cNvSpPr>
            <a:spLocks noChangeArrowheads="1"/>
          </p:cNvSpPr>
          <p:nvPr/>
        </p:nvSpPr>
        <p:spPr bwMode="auto">
          <a:xfrm>
            <a:off x="8447088" y="5087938"/>
            <a:ext cx="334962" cy="34290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16" name="Line 59"/>
          <p:cNvSpPr>
            <a:spLocks noChangeShapeType="1"/>
          </p:cNvSpPr>
          <p:nvPr/>
        </p:nvSpPr>
        <p:spPr bwMode="auto">
          <a:xfrm>
            <a:off x="8005763" y="5591175"/>
            <a:ext cx="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14417" name="Oval 79"/>
          <p:cNvSpPr>
            <a:spLocks noChangeArrowheads="1"/>
          </p:cNvSpPr>
          <p:nvPr/>
        </p:nvSpPr>
        <p:spPr bwMode="auto">
          <a:xfrm>
            <a:off x="4949825" y="5097463"/>
            <a:ext cx="333375" cy="3159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18" name="Line 80"/>
          <p:cNvSpPr>
            <a:spLocks noChangeShapeType="1"/>
          </p:cNvSpPr>
          <p:nvPr/>
        </p:nvSpPr>
        <p:spPr bwMode="auto">
          <a:xfrm>
            <a:off x="5286375" y="5253038"/>
            <a:ext cx="9064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19" name="Rectangle 81"/>
          <p:cNvSpPr>
            <a:spLocks noChangeArrowheads="1"/>
          </p:cNvSpPr>
          <p:nvPr/>
        </p:nvSpPr>
        <p:spPr bwMode="auto">
          <a:xfrm>
            <a:off x="4964113" y="5087938"/>
            <a:ext cx="307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14420" name="Oval 82"/>
          <p:cNvSpPr>
            <a:spLocks noChangeArrowheads="1"/>
          </p:cNvSpPr>
          <p:nvPr/>
        </p:nvSpPr>
        <p:spPr bwMode="auto">
          <a:xfrm>
            <a:off x="5668963" y="5341938"/>
            <a:ext cx="171450" cy="155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21" name="Line 83"/>
          <p:cNvSpPr>
            <a:spLocks noChangeShapeType="1"/>
          </p:cNvSpPr>
          <p:nvPr/>
        </p:nvSpPr>
        <p:spPr bwMode="auto">
          <a:xfrm>
            <a:off x="5756275" y="5251450"/>
            <a:ext cx="0" cy="93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22" name="Line 84"/>
          <p:cNvSpPr>
            <a:spLocks noChangeShapeType="1"/>
          </p:cNvSpPr>
          <p:nvPr/>
        </p:nvSpPr>
        <p:spPr bwMode="auto">
          <a:xfrm flipH="1">
            <a:off x="5759450" y="5597525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23" name="Line 85"/>
          <p:cNvSpPr>
            <a:spLocks noChangeShapeType="1"/>
          </p:cNvSpPr>
          <p:nvPr/>
        </p:nvSpPr>
        <p:spPr bwMode="auto">
          <a:xfrm>
            <a:off x="5246688" y="5673725"/>
            <a:ext cx="9858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5213350" y="5715000"/>
            <a:ext cx="206375" cy="330200"/>
            <a:chOff x="2127" y="3540"/>
            <a:chExt cx="113" cy="192"/>
          </a:xfrm>
        </p:grpSpPr>
        <p:sp>
          <p:nvSpPr>
            <p:cNvPr id="14503" name="Oval 87"/>
            <p:cNvSpPr>
              <a:spLocks noChangeArrowheads="1"/>
            </p:cNvSpPr>
            <p:nvPr/>
          </p:nvSpPr>
          <p:spPr bwMode="auto">
            <a:xfrm>
              <a:off x="2149" y="3553"/>
              <a:ext cx="91" cy="40"/>
            </a:xfrm>
            <a:prstGeom prst="ellipse">
              <a:avLst/>
            </a:prstGeom>
            <a:solidFill>
              <a:srgbClr val="00669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  <p:sp>
          <p:nvSpPr>
            <p:cNvPr id="14504" name="Oval 88"/>
            <p:cNvSpPr>
              <a:spLocks noChangeArrowheads="1"/>
            </p:cNvSpPr>
            <p:nvPr/>
          </p:nvSpPr>
          <p:spPr bwMode="auto">
            <a:xfrm>
              <a:off x="2149" y="3595"/>
              <a:ext cx="91" cy="40"/>
            </a:xfrm>
            <a:prstGeom prst="ellipse">
              <a:avLst/>
            </a:prstGeom>
            <a:solidFill>
              <a:srgbClr val="00669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  <p:sp>
          <p:nvSpPr>
            <p:cNvPr id="14505" name="Oval 89"/>
            <p:cNvSpPr>
              <a:spLocks noChangeArrowheads="1"/>
            </p:cNvSpPr>
            <p:nvPr/>
          </p:nvSpPr>
          <p:spPr bwMode="auto">
            <a:xfrm>
              <a:off x="2149" y="3637"/>
              <a:ext cx="91" cy="40"/>
            </a:xfrm>
            <a:prstGeom prst="ellipse">
              <a:avLst/>
            </a:prstGeom>
            <a:solidFill>
              <a:srgbClr val="00669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  <p:sp>
          <p:nvSpPr>
            <p:cNvPr id="14506" name="Oval 90"/>
            <p:cNvSpPr>
              <a:spLocks noChangeArrowheads="1"/>
            </p:cNvSpPr>
            <p:nvPr/>
          </p:nvSpPr>
          <p:spPr bwMode="auto">
            <a:xfrm>
              <a:off x="2149" y="3679"/>
              <a:ext cx="91" cy="40"/>
            </a:xfrm>
            <a:prstGeom prst="ellipse">
              <a:avLst/>
            </a:prstGeom>
            <a:solidFill>
              <a:srgbClr val="00669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  <p:sp>
          <p:nvSpPr>
            <p:cNvPr id="14507" name="Rectangle 91"/>
            <p:cNvSpPr>
              <a:spLocks noChangeArrowheads="1"/>
            </p:cNvSpPr>
            <p:nvPr/>
          </p:nvSpPr>
          <p:spPr bwMode="auto">
            <a:xfrm>
              <a:off x="2127" y="3540"/>
              <a:ext cx="63" cy="19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</p:grpSp>
      <p:sp>
        <p:nvSpPr>
          <p:cNvPr id="14425" name="Line 92"/>
          <p:cNvSpPr>
            <a:spLocks noChangeShapeType="1"/>
          </p:cNvSpPr>
          <p:nvPr/>
        </p:nvSpPr>
        <p:spPr bwMode="auto">
          <a:xfrm flipV="1">
            <a:off x="5334000" y="5675313"/>
            <a:ext cx="0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26" name="Oval 93"/>
          <p:cNvSpPr>
            <a:spLocks noChangeArrowheads="1"/>
          </p:cNvSpPr>
          <p:nvPr/>
        </p:nvSpPr>
        <p:spPr bwMode="auto">
          <a:xfrm>
            <a:off x="5668963" y="5434013"/>
            <a:ext cx="171450" cy="155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27" name="Line 94"/>
          <p:cNvSpPr>
            <a:spLocks noChangeShapeType="1"/>
          </p:cNvSpPr>
          <p:nvPr/>
        </p:nvSpPr>
        <p:spPr bwMode="auto">
          <a:xfrm>
            <a:off x="5332413" y="6026150"/>
            <a:ext cx="3175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28" name="Rectangle 95"/>
          <p:cNvSpPr>
            <a:spLocks noChangeArrowheads="1"/>
          </p:cNvSpPr>
          <p:nvPr/>
        </p:nvSpPr>
        <p:spPr bwMode="auto">
          <a:xfrm>
            <a:off x="5192713" y="6118225"/>
            <a:ext cx="298450" cy="1571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29" name="Line 96"/>
          <p:cNvSpPr>
            <a:spLocks noChangeShapeType="1"/>
          </p:cNvSpPr>
          <p:nvPr/>
        </p:nvSpPr>
        <p:spPr bwMode="auto">
          <a:xfrm>
            <a:off x="5678488" y="5980113"/>
            <a:ext cx="169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30" name="Line 97"/>
          <p:cNvSpPr>
            <a:spLocks noChangeShapeType="1"/>
          </p:cNvSpPr>
          <p:nvPr/>
        </p:nvSpPr>
        <p:spPr bwMode="auto">
          <a:xfrm>
            <a:off x="5678488" y="6015038"/>
            <a:ext cx="1698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31" name="Line 98"/>
          <p:cNvSpPr>
            <a:spLocks noChangeShapeType="1"/>
          </p:cNvSpPr>
          <p:nvPr/>
        </p:nvSpPr>
        <p:spPr bwMode="auto">
          <a:xfrm flipH="1">
            <a:off x="5761038" y="6016625"/>
            <a:ext cx="1587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32" name="Rectangle 99"/>
          <p:cNvSpPr>
            <a:spLocks noChangeArrowheads="1"/>
          </p:cNvSpPr>
          <p:nvPr/>
        </p:nvSpPr>
        <p:spPr bwMode="auto">
          <a:xfrm>
            <a:off x="5611813" y="6115050"/>
            <a:ext cx="296862" cy="1555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6048375" y="5675313"/>
            <a:ext cx="122238" cy="222250"/>
            <a:chOff x="2585" y="3517"/>
            <a:chExt cx="67" cy="129"/>
          </a:xfrm>
        </p:grpSpPr>
        <p:grpSp>
          <p:nvGrpSpPr>
            <p:cNvPr id="5" name="Group 101"/>
            <p:cNvGrpSpPr>
              <a:grpSpLocks/>
            </p:cNvGrpSpPr>
            <p:nvPr/>
          </p:nvGrpSpPr>
          <p:grpSpPr bwMode="auto">
            <a:xfrm>
              <a:off x="2585" y="3533"/>
              <a:ext cx="67" cy="113"/>
              <a:chOff x="2585" y="3533"/>
              <a:chExt cx="67" cy="113"/>
            </a:xfrm>
          </p:grpSpPr>
          <p:sp>
            <p:nvSpPr>
              <p:cNvPr id="14498" name="Oval 102"/>
              <p:cNvSpPr>
                <a:spLocks noChangeArrowheads="1"/>
              </p:cNvSpPr>
              <p:nvPr/>
            </p:nvSpPr>
            <p:spPr bwMode="auto">
              <a:xfrm>
                <a:off x="2600" y="3542"/>
                <a:ext cx="52" cy="20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4499" name="Oval 103"/>
              <p:cNvSpPr>
                <a:spLocks noChangeArrowheads="1"/>
              </p:cNvSpPr>
              <p:nvPr/>
            </p:nvSpPr>
            <p:spPr bwMode="auto">
              <a:xfrm>
                <a:off x="2600" y="3567"/>
                <a:ext cx="52" cy="20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4500" name="Oval 104"/>
              <p:cNvSpPr>
                <a:spLocks noChangeArrowheads="1"/>
              </p:cNvSpPr>
              <p:nvPr/>
            </p:nvSpPr>
            <p:spPr bwMode="auto">
              <a:xfrm>
                <a:off x="2600" y="3592"/>
                <a:ext cx="52" cy="20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4501" name="Oval 105"/>
              <p:cNvSpPr>
                <a:spLocks noChangeArrowheads="1"/>
              </p:cNvSpPr>
              <p:nvPr/>
            </p:nvSpPr>
            <p:spPr bwMode="auto">
              <a:xfrm>
                <a:off x="2600" y="3616"/>
                <a:ext cx="52" cy="21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4502" name="Rectangle 106"/>
              <p:cNvSpPr>
                <a:spLocks noChangeArrowheads="1"/>
              </p:cNvSpPr>
              <p:nvPr/>
            </p:nvSpPr>
            <p:spPr bwMode="auto">
              <a:xfrm>
                <a:off x="2585" y="3533"/>
                <a:ext cx="38" cy="113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en-US" altLang="en-US"/>
              </a:p>
            </p:txBody>
          </p:sp>
        </p:grpSp>
        <p:sp>
          <p:nvSpPr>
            <p:cNvPr id="14497" name="Line 107"/>
            <p:cNvSpPr>
              <a:spLocks noChangeShapeType="1"/>
            </p:cNvSpPr>
            <p:nvPr/>
          </p:nvSpPr>
          <p:spPr bwMode="auto">
            <a:xfrm flipV="1">
              <a:off x="2625" y="3517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434" name="Line 108"/>
          <p:cNvSpPr>
            <a:spLocks noChangeShapeType="1"/>
          </p:cNvSpPr>
          <p:nvPr/>
        </p:nvSpPr>
        <p:spPr bwMode="auto">
          <a:xfrm>
            <a:off x="6122988" y="5889625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35" name="Line 109"/>
          <p:cNvSpPr>
            <a:spLocks noChangeShapeType="1"/>
          </p:cNvSpPr>
          <p:nvPr/>
        </p:nvSpPr>
        <p:spPr bwMode="auto">
          <a:xfrm>
            <a:off x="6049963" y="5989638"/>
            <a:ext cx="149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36" name="Line 110"/>
          <p:cNvSpPr>
            <a:spLocks noChangeShapeType="1"/>
          </p:cNvSpPr>
          <p:nvPr/>
        </p:nvSpPr>
        <p:spPr bwMode="auto">
          <a:xfrm>
            <a:off x="6049963" y="6026150"/>
            <a:ext cx="149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37" name="Line 111"/>
          <p:cNvSpPr>
            <a:spLocks noChangeShapeType="1"/>
          </p:cNvSpPr>
          <p:nvPr/>
        </p:nvSpPr>
        <p:spPr bwMode="auto">
          <a:xfrm>
            <a:off x="6122988" y="6027738"/>
            <a:ext cx="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38" name="Rectangle 124" descr="Konturdiamanten"/>
          <p:cNvSpPr>
            <a:spLocks noChangeArrowheads="1"/>
          </p:cNvSpPr>
          <p:nvPr/>
        </p:nvSpPr>
        <p:spPr bwMode="auto">
          <a:xfrm>
            <a:off x="6199188" y="5087938"/>
            <a:ext cx="334962" cy="34290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5688013" y="5675313"/>
            <a:ext cx="120650" cy="222250"/>
            <a:chOff x="2387" y="3517"/>
            <a:chExt cx="67" cy="129"/>
          </a:xfrm>
        </p:grpSpPr>
        <p:grpSp>
          <p:nvGrpSpPr>
            <p:cNvPr id="7" name="Group 126"/>
            <p:cNvGrpSpPr>
              <a:grpSpLocks/>
            </p:cNvGrpSpPr>
            <p:nvPr/>
          </p:nvGrpSpPr>
          <p:grpSpPr bwMode="auto">
            <a:xfrm>
              <a:off x="2387" y="3533"/>
              <a:ext cx="67" cy="113"/>
              <a:chOff x="2387" y="3533"/>
              <a:chExt cx="67" cy="113"/>
            </a:xfrm>
          </p:grpSpPr>
          <p:sp>
            <p:nvSpPr>
              <p:cNvPr id="14491" name="Oval 127"/>
              <p:cNvSpPr>
                <a:spLocks noChangeArrowheads="1"/>
              </p:cNvSpPr>
              <p:nvPr/>
            </p:nvSpPr>
            <p:spPr bwMode="auto">
              <a:xfrm>
                <a:off x="2402" y="3542"/>
                <a:ext cx="52" cy="20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4492" name="Oval 128"/>
              <p:cNvSpPr>
                <a:spLocks noChangeArrowheads="1"/>
              </p:cNvSpPr>
              <p:nvPr/>
            </p:nvSpPr>
            <p:spPr bwMode="auto">
              <a:xfrm>
                <a:off x="2402" y="3567"/>
                <a:ext cx="52" cy="20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4493" name="Oval 129"/>
              <p:cNvSpPr>
                <a:spLocks noChangeArrowheads="1"/>
              </p:cNvSpPr>
              <p:nvPr/>
            </p:nvSpPr>
            <p:spPr bwMode="auto">
              <a:xfrm>
                <a:off x="2402" y="3592"/>
                <a:ext cx="52" cy="20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4494" name="Oval 130"/>
              <p:cNvSpPr>
                <a:spLocks noChangeArrowheads="1"/>
              </p:cNvSpPr>
              <p:nvPr/>
            </p:nvSpPr>
            <p:spPr bwMode="auto">
              <a:xfrm>
                <a:off x="2402" y="3616"/>
                <a:ext cx="52" cy="21"/>
              </a:xfrm>
              <a:prstGeom prst="ellipse">
                <a:avLst/>
              </a:prstGeom>
              <a:solidFill>
                <a:srgbClr val="0066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4495" name="Rectangle 131"/>
              <p:cNvSpPr>
                <a:spLocks noChangeArrowheads="1"/>
              </p:cNvSpPr>
              <p:nvPr/>
            </p:nvSpPr>
            <p:spPr bwMode="auto">
              <a:xfrm>
                <a:off x="2387" y="3533"/>
                <a:ext cx="38" cy="113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en-US" altLang="en-US"/>
              </a:p>
            </p:txBody>
          </p:sp>
        </p:grpSp>
        <p:sp>
          <p:nvSpPr>
            <p:cNvPr id="14490" name="Line 132"/>
            <p:cNvSpPr>
              <a:spLocks noChangeShapeType="1"/>
            </p:cNvSpPr>
            <p:nvPr/>
          </p:nvSpPr>
          <p:spPr bwMode="auto">
            <a:xfrm flipV="1">
              <a:off x="2427" y="3517"/>
              <a:ext cx="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440" name="Line 133"/>
          <p:cNvSpPr>
            <a:spLocks noChangeShapeType="1"/>
          </p:cNvSpPr>
          <p:nvPr/>
        </p:nvSpPr>
        <p:spPr bwMode="auto">
          <a:xfrm>
            <a:off x="5762625" y="5889625"/>
            <a:ext cx="0" cy="93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" name="Group 134"/>
          <p:cNvGrpSpPr>
            <a:grpSpLocks/>
          </p:cNvGrpSpPr>
          <p:nvPr/>
        </p:nvGrpSpPr>
        <p:grpSpPr bwMode="auto">
          <a:xfrm>
            <a:off x="5668963" y="6138863"/>
            <a:ext cx="196850" cy="111125"/>
            <a:chOff x="2947" y="3641"/>
            <a:chExt cx="124" cy="70"/>
          </a:xfrm>
        </p:grpSpPr>
        <p:sp>
          <p:nvSpPr>
            <p:cNvPr id="14483" name="Line 135"/>
            <p:cNvSpPr>
              <a:spLocks noChangeShapeType="1"/>
            </p:cNvSpPr>
            <p:nvPr/>
          </p:nvSpPr>
          <p:spPr bwMode="auto">
            <a:xfrm>
              <a:off x="2981" y="3645"/>
              <a:ext cx="2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84" name="Line 136"/>
            <p:cNvSpPr>
              <a:spLocks noChangeShapeType="1"/>
            </p:cNvSpPr>
            <p:nvPr/>
          </p:nvSpPr>
          <p:spPr bwMode="auto">
            <a:xfrm flipV="1">
              <a:off x="2981" y="3647"/>
              <a:ext cx="65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85" name="Line 137"/>
            <p:cNvSpPr>
              <a:spLocks noChangeShapeType="1"/>
            </p:cNvSpPr>
            <p:nvPr/>
          </p:nvSpPr>
          <p:spPr bwMode="auto">
            <a:xfrm>
              <a:off x="2986" y="3679"/>
              <a:ext cx="57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86" name="Line 138"/>
            <p:cNvSpPr>
              <a:spLocks noChangeShapeType="1"/>
            </p:cNvSpPr>
            <p:nvPr/>
          </p:nvSpPr>
          <p:spPr bwMode="auto">
            <a:xfrm flipH="1">
              <a:off x="3045" y="3641"/>
              <a:ext cx="2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87" name="Line 139"/>
            <p:cNvSpPr>
              <a:spLocks noChangeShapeType="1"/>
            </p:cNvSpPr>
            <p:nvPr/>
          </p:nvSpPr>
          <p:spPr bwMode="auto">
            <a:xfrm>
              <a:off x="2947" y="3677"/>
              <a:ext cx="1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88" name="Line 140"/>
            <p:cNvSpPr>
              <a:spLocks noChangeShapeType="1"/>
            </p:cNvSpPr>
            <p:nvPr/>
          </p:nvSpPr>
          <p:spPr bwMode="auto">
            <a:xfrm flipV="1">
              <a:off x="3007" y="364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5237163" y="6142038"/>
            <a:ext cx="196850" cy="111125"/>
            <a:chOff x="2947" y="3641"/>
            <a:chExt cx="124" cy="70"/>
          </a:xfrm>
        </p:grpSpPr>
        <p:sp>
          <p:nvSpPr>
            <p:cNvPr id="14477" name="Line 142"/>
            <p:cNvSpPr>
              <a:spLocks noChangeShapeType="1"/>
            </p:cNvSpPr>
            <p:nvPr/>
          </p:nvSpPr>
          <p:spPr bwMode="auto">
            <a:xfrm>
              <a:off x="2981" y="3645"/>
              <a:ext cx="2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78" name="Line 143"/>
            <p:cNvSpPr>
              <a:spLocks noChangeShapeType="1"/>
            </p:cNvSpPr>
            <p:nvPr/>
          </p:nvSpPr>
          <p:spPr bwMode="auto">
            <a:xfrm flipV="1">
              <a:off x="2981" y="3647"/>
              <a:ext cx="65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79" name="Line 144"/>
            <p:cNvSpPr>
              <a:spLocks noChangeShapeType="1"/>
            </p:cNvSpPr>
            <p:nvPr/>
          </p:nvSpPr>
          <p:spPr bwMode="auto">
            <a:xfrm>
              <a:off x="2986" y="3679"/>
              <a:ext cx="57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80" name="Line 145"/>
            <p:cNvSpPr>
              <a:spLocks noChangeShapeType="1"/>
            </p:cNvSpPr>
            <p:nvPr/>
          </p:nvSpPr>
          <p:spPr bwMode="auto">
            <a:xfrm flipH="1">
              <a:off x="3045" y="3641"/>
              <a:ext cx="2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81" name="Line 146"/>
            <p:cNvSpPr>
              <a:spLocks noChangeShapeType="1"/>
            </p:cNvSpPr>
            <p:nvPr/>
          </p:nvSpPr>
          <p:spPr bwMode="auto">
            <a:xfrm>
              <a:off x="2947" y="3677"/>
              <a:ext cx="1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82" name="Line 147"/>
            <p:cNvSpPr>
              <a:spLocks noChangeShapeType="1"/>
            </p:cNvSpPr>
            <p:nvPr/>
          </p:nvSpPr>
          <p:spPr bwMode="auto">
            <a:xfrm flipV="1">
              <a:off x="3007" y="3647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443" name="Oval 152"/>
          <p:cNvSpPr>
            <a:spLocks noChangeArrowheads="1"/>
          </p:cNvSpPr>
          <p:nvPr/>
        </p:nvSpPr>
        <p:spPr bwMode="auto">
          <a:xfrm>
            <a:off x="2665413" y="5102225"/>
            <a:ext cx="333375" cy="3159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44" name="Line 153"/>
          <p:cNvSpPr>
            <a:spLocks noChangeShapeType="1"/>
          </p:cNvSpPr>
          <p:nvPr/>
        </p:nvSpPr>
        <p:spPr bwMode="auto">
          <a:xfrm>
            <a:off x="2990850" y="5257800"/>
            <a:ext cx="917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45" name="Rectangle 154" descr="Konturdiamanten"/>
          <p:cNvSpPr>
            <a:spLocks noChangeArrowheads="1"/>
          </p:cNvSpPr>
          <p:nvPr/>
        </p:nvSpPr>
        <p:spPr bwMode="auto">
          <a:xfrm>
            <a:off x="3910013" y="5086350"/>
            <a:ext cx="336550" cy="344488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46" name="Rectangle 155"/>
          <p:cNvSpPr>
            <a:spLocks noChangeArrowheads="1"/>
          </p:cNvSpPr>
          <p:nvPr/>
        </p:nvSpPr>
        <p:spPr bwMode="auto">
          <a:xfrm>
            <a:off x="2679700" y="5092700"/>
            <a:ext cx="307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14447" name="Oval 187"/>
          <p:cNvSpPr>
            <a:spLocks noChangeArrowheads="1"/>
          </p:cNvSpPr>
          <p:nvPr/>
        </p:nvSpPr>
        <p:spPr bwMode="auto">
          <a:xfrm>
            <a:off x="3338513" y="5365750"/>
            <a:ext cx="171450" cy="155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48" name="Line 188"/>
          <p:cNvSpPr>
            <a:spLocks noChangeShapeType="1"/>
          </p:cNvSpPr>
          <p:nvPr/>
        </p:nvSpPr>
        <p:spPr bwMode="auto">
          <a:xfrm>
            <a:off x="3425825" y="5275263"/>
            <a:ext cx="0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49" name="Oval 190"/>
          <p:cNvSpPr>
            <a:spLocks noChangeArrowheads="1"/>
          </p:cNvSpPr>
          <p:nvPr/>
        </p:nvSpPr>
        <p:spPr bwMode="auto">
          <a:xfrm>
            <a:off x="3338513" y="5457825"/>
            <a:ext cx="171450" cy="155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en-US"/>
          </a:p>
        </p:txBody>
      </p:sp>
      <p:sp>
        <p:nvSpPr>
          <p:cNvPr id="14450" name="Line 191"/>
          <p:cNvSpPr>
            <a:spLocks noChangeShapeType="1"/>
          </p:cNvSpPr>
          <p:nvPr/>
        </p:nvSpPr>
        <p:spPr bwMode="auto">
          <a:xfrm flipH="1">
            <a:off x="3416300" y="5613400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51" name="Line 195"/>
          <p:cNvSpPr>
            <a:spLocks noChangeShapeType="1"/>
          </p:cNvSpPr>
          <p:nvPr/>
        </p:nvSpPr>
        <p:spPr bwMode="auto">
          <a:xfrm flipH="1">
            <a:off x="3413125" y="5695950"/>
            <a:ext cx="4763" cy="204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52" name="Oval 193"/>
          <p:cNvSpPr>
            <a:spLocks noChangeArrowheads="1"/>
          </p:cNvSpPr>
          <p:nvPr/>
        </p:nvSpPr>
        <p:spPr bwMode="auto">
          <a:xfrm>
            <a:off x="3300413" y="5824538"/>
            <a:ext cx="225425" cy="2143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en-US" sz="1200"/>
              <a:t>~</a:t>
            </a:r>
          </a:p>
        </p:txBody>
      </p:sp>
      <p:grpSp>
        <p:nvGrpSpPr>
          <p:cNvPr id="10" name="Group 14"/>
          <p:cNvGrpSpPr>
            <a:grpSpLocks noChangeAspect="1"/>
          </p:cNvGrpSpPr>
          <p:nvPr/>
        </p:nvGrpSpPr>
        <p:grpSpPr bwMode="auto">
          <a:xfrm>
            <a:off x="7685088" y="5697538"/>
            <a:ext cx="520700" cy="404812"/>
            <a:chOff x="2533" y="2294"/>
            <a:chExt cx="249" cy="250"/>
          </a:xfrm>
        </p:grpSpPr>
        <p:sp>
          <p:nvSpPr>
            <p:cNvPr id="14454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533" y="2294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5" name="Line 16"/>
            <p:cNvSpPr>
              <a:spLocks noChangeShapeType="1"/>
            </p:cNvSpPr>
            <p:nvPr/>
          </p:nvSpPr>
          <p:spPr bwMode="auto">
            <a:xfrm>
              <a:off x="2687" y="2339"/>
              <a:ext cx="5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6" name="Line 17"/>
            <p:cNvSpPr>
              <a:spLocks noChangeShapeType="1"/>
            </p:cNvSpPr>
            <p:nvPr/>
          </p:nvSpPr>
          <p:spPr bwMode="auto">
            <a:xfrm>
              <a:off x="2687" y="2506"/>
              <a:ext cx="5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7" name="Freeform 18"/>
            <p:cNvSpPr>
              <a:spLocks/>
            </p:cNvSpPr>
            <p:nvPr/>
          </p:nvSpPr>
          <p:spPr bwMode="auto">
            <a:xfrm>
              <a:off x="2715" y="2395"/>
              <a:ext cx="56" cy="56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56 h 56"/>
                <a:gd name="T4" fmla="*/ 28 w 56"/>
                <a:gd name="T5" fmla="*/ 0 h 56"/>
                <a:gd name="T6" fmla="*/ 56 w 56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56"/>
                  </a:lnTo>
                  <a:lnTo>
                    <a:pt x="28" y="0"/>
                  </a:lnTo>
                  <a:lnTo>
                    <a:pt x="56" y="56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8" name="Line 19"/>
            <p:cNvSpPr>
              <a:spLocks noChangeShapeType="1"/>
            </p:cNvSpPr>
            <p:nvPr/>
          </p:nvSpPr>
          <p:spPr bwMode="auto">
            <a:xfrm flipH="1">
              <a:off x="2715" y="2395"/>
              <a:ext cx="5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59" name="Line 20"/>
            <p:cNvSpPr>
              <a:spLocks noChangeShapeType="1"/>
            </p:cNvSpPr>
            <p:nvPr/>
          </p:nvSpPr>
          <p:spPr bwMode="auto">
            <a:xfrm>
              <a:off x="2743" y="2367"/>
              <a:ext cx="0" cy="11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0" name="Line 21"/>
            <p:cNvSpPr>
              <a:spLocks noChangeShapeType="1"/>
            </p:cNvSpPr>
            <p:nvPr/>
          </p:nvSpPr>
          <p:spPr bwMode="auto">
            <a:xfrm flipV="1">
              <a:off x="2603" y="2363"/>
              <a:ext cx="0" cy="11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1" name="Line 22"/>
            <p:cNvSpPr>
              <a:spLocks noChangeShapeType="1"/>
            </p:cNvSpPr>
            <p:nvPr/>
          </p:nvSpPr>
          <p:spPr bwMode="auto">
            <a:xfrm>
              <a:off x="2631" y="2363"/>
              <a:ext cx="0" cy="11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2" name="Line 23"/>
            <p:cNvSpPr>
              <a:spLocks noChangeShapeType="1"/>
            </p:cNvSpPr>
            <p:nvPr/>
          </p:nvSpPr>
          <p:spPr bwMode="auto">
            <a:xfrm flipH="1">
              <a:off x="2631" y="2363"/>
              <a:ext cx="56" cy="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3" name="Line 24"/>
            <p:cNvSpPr>
              <a:spLocks noChangeShapeType="1"/>
            </p:cNvSpPr>
            <p:nvPr/>
          </p:nvSpPr>
          <p:spPr bwMode="auto">
            <a:xfrm>
              <a:off x="2687" y="2339"/>
              <a:ext cx="0" cy="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4" name="Line 25"/>
            <p:cNvSpPr>
              <a:spLocks noChangeShapeType="1"/>
            </p:cNvSpPr>
            <p:nvPr/>
          </p:nvSpPr>
          <p:spPr bwMode="auto">
            <a:xfrm>
              <a:off x="2687" y="2482"/>
              <a:ext cx="0" cy="2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5" name="Line 26"/>
            <p:cNvSpPr>
              <a:spLocks noChangeShapeType="1"/>
            </p:cNvSpPr>
            <p:nvPr/>
          </p:nvSpPr>
          <p:spPr bwMode="auto">
            <a:xfrm>
              <a:off x="2631" y="2459"/>
              <a:ext cx="56" cy="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6" name="Freeform 27"/>
            <p:cNvSpPr>
              <a:spLocks/>
            </p:cNvSpPr>
            <p:nvPr/>
          </p:nvSpPr>
          <p:spPr bwMode="auto">
            <a:xfrm>
              <a:off x="2649" y="2458"/>
              <a:ext cx="23" cy="18"/>
            </a:xfrm>
            <a:custGeom>
              <a:avLst/>
              <a:gdLst>
                <a:gd name="T0" fmla="*/ 8 w 23"/>
                <a:gd name="T1" fmla="*/ 0 h 18"/>
                <a:gd name="T2" fmla="*/ 23 w 23"/>
                <a:gd name="T3" fmla="*/ 18 h 18"/>
                <a:gd name="T4" fmla="*/ 0 w 23"/>
                <a:gd name="T5" fmla="*/ 17 h 18"/>
                <a:gd name="T6" fmla="*/ 8 w 23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8">
                  <a:moveTo>
                    <a:pt x="8" y="0"/>
                  </a:moveTo>
                  <a:lnTo>
                    <a:pt x="23" y="18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7" name="Freeform 28"/>
            <p:cNvSpPr>
              <a:spLocks/>
            </p:cNvSpPr>
            <p:nvPr/>
          </p:nvSpPr>
          <p:spPr bwMode="auto">
            <a:xfrm>
              <a:off x="2649" y="2458"/>
              <a:ext cx="23" cy="18"/>
            </a:xfrm>
            <a:custGeom>
              <a:avLst/>
              <a:gdLst>
                <a:gd name="T0" fmla="*/ 8 w 23"/>
                <a:gd name="T1" fmla="*/ 0 h 18"/>
                <a:gd name="T2" fmla="*/ 23 w 23"/>
                <a:gd name="T3" fmla="*/ 18 h 18"/>
                <a:gd name="T4" fmla="*/ 0 w 23"/>
                <a:gd name="T5" fmla="*/ 17 h 18"/>
                <a:gd name="T6" fmla="*/ 8 w 23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8">
                  <a:moveTo>
                    <a:pt x="8" y="0"/>
                  </a:moveTo>
                  <a:lnTo>
                    <a:pt x="23" y="18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8" name="Line 29"/>
            <p:cNvSpPr>
              <a:spLocks noChangeShapeType="1"/>
            </p:cNvSpPr>
            <p:nvPr/>
          </p:nvSpPr>
          <p:spPr bwMode="auto">
            <a:xfrm>
              <a:off x="2589" y="2451"/>
              <a:ext cx="14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69" name="Line 30"/>
            <p:cNvSpPr>
              <a:spLocks noChangeShapeType="1"/>
            </p:cNvSpPr>
            <p:nvPr/>
          </p:nvSpPr>
          <p:spPr bwMode="auto">
            <a:xfrm flipV="1">
              <a:off x="2743" y="2478"/>
              <a:ext cx="0" cy="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0" name="Line 31"/>
            <p:cNvSpPr>
              <a:spLocks noChangeShapeType="1"/>
            </p:cNvSpPr>
            <p:nvPr/>
          </p:nvSpPr>
          <p:spPr bwMode="auto">
            <a:xfrm flipV="1">
              <a:off x="2743" y="2339"/>
              <a:ext cx="0" cy="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1" name="Line 32"/>
            <p:cNvSpPr>
              <a:spLocks noChangeShapeType="1"/>
            </p:cNvSpPr>
            <p:nvPr/>
          </p:nvSpPr>
          <p:spPr bwMode="auto">
            <a:xfrm flipV="1">
              <a:off x="2687" y="2314"/>
              <a:ext cx="0" cy="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2" name="Line 33"/>
            <p:cNvSpPr>
              <a:spLocks noChangeShapeType="1"/>
            </p:cNvSpPr>
            <p:nvPr/>
          </p:nvSpPr>
          <p:spPr bwMode="auto">
            <a:xfrm>
              <a:off x="2687" y="2506"/>
              <a:ext cx="0" cy="1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3" name="Oval 34"/>
            <p:cNvSpPr>
              <a:spLocks noChangeArrowheads="1"/>
            </p:cNvSpPr>
            <p:nvPr/>
          </p:nvSpPr>
          <p:spPr bwMode="auto">
            <a:xfrm>
              <a:off x="2682" y="2303"/>
              <a:ext cx="11" cy="1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  <p:sp>
          <p:nvSpPr>
            <p:cNvPr id="14474" name="Oval 35"/>
            <p:cNvSpPr>
              <a:spLocks noChangeArrowheads="1"/>
            </p:cNvSpPr>
            <p:nvPr/>
          </p:nvSpPr>
          <p:spPr bwMode="auto">
            <a:xfrm>
              <a:off x="2682" y="2524"/>
              <a:ext cx="11" cy="1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  <p:sp>
          <p:nvSpPr>
            <p:cNvPr id="14475" name="Line 36"/>
            <p:cNvSpPr>
              <a:spLocks noChangeShapeType="1"/>
            </p:cNvSpPr>
            <p:nvPr/>
          </p:nvSpPr>
          <p:spPr bwMode="auto">
            <a:xfrm flipH="1">
              <a:off x="2555" y="2451"/>
              <a:ext cx="34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76" name="Oval 37"/>
            <p:cNvSpPr>
              <a:spLocks noChangeArrowheads="1"/>
            </p:cNvSpPr>
            <p:nvPr/>
          </p:nvSpPr>
          <p:spPr bwMode="auto">
            <a:xfrm>
              <a:off x="2542" y="2445"/>
              <a:ext cx="11" cy="11"/>
            </a:xfrm>
            <a:prstGeom prst="ellips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7491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9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1922" name="think-cell Folie" r:id="rId3" imgW="360" imgH="360" progId="">
              <p:embed/>
            </p:oleObj>
          </a:graphicData>
        </a:graphic>
      </p:graphicFrame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 smtClean="0"/>
              <a:t>Compensación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Serie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endParaRPr lang="de-DE" altLang="de-DE" b="0" dirty="0" smtClean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270000" y="1323975"/>
            <a:ext cx="2174875" cy="5014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022475" y="1335088"/>
            <a:ext cx="5635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FSC</a:t>
            </a:r>
          </a:p>
        </p:txBody>
      </p:sp>
      <p:sp>
        <p:nvSpPr>
          <p:cNvPr id="19462" name="Rectangle 77"/>
          <p:cNvSpPr>
            <a:spLocks noChangeArrowheads="1"/>
          </p:cNvSpPr>
          <p:nvPr/>
        </p:nvSpPr>
        <p:spPr bwMode="auto">
          <a:xfrm>
            <a:off x="5786438" y="1317625"/>
            <a:ext cx="2171700" cy="5014913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63" name="Rectangle 78"/>
          <p:cNvSpPr>
            <a:spLocks noChangeArrowheads="1"/>
          </p:cNvSpPr>
          <p:nvPr/>
        </p:nvSpPr>
        <p:spPr bwMode="auto">
          <a:xfrm>
            <a:off x="6516688" y="1343025"/>
            <a:ext cx="7000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FFFFFF"/>
                </a:solidFill>
                <a:latin typeface="Arial Narrow" pitchFamily="34" charset="0"/>
              </a:rPr>
              <a:t>TCSC</a:t>
            </a:r>
          </a:p>
        </p:txBody>
      </p:sp>
      <p:sp>
        <p:nvSpPr>
          <p:cNvPr id="19464" name="Rectangle 150"/>
          <p:cNvSpPr>
            <a:spLocks noChangeArrowheads="1"/>
          </p:cNvSpPr>
          <p:nvPr/>
        </p:nvSpPr>
        <p:spPr bwMode="auto">
          <a:xfrm>
            <a:off x="3533775" y="1322388"/>
            <a:ext cx="2174875" cy="50149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sz="1200"/>
              <a:t>  </a:t>
            </a:r>
          </a:p>
        </p:txBody>
      </p:sp>
      <p:sp>
        <p:nvSpPr>
          <p:cNvPr id="19465" name="Rectangle 151"/>
          <p:cNvSpPr>
            <a:spLocks noChangeArrowheads="1"/>
          </p:cNvSpPr>
          <p:nvPr/>
        </p:nvSpPr>
        <p:spPr bwMode="auto">
          <a:xfrm>
            <a:off x="4303713" y="1333500"/>
            <a:ext cx="6905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TPSC</a:t>
            </a:r>
          </a:p>
        </p:txBody>
      </p:sp>
      <p:sp>
        <p:nvSpPr>
          <p:cNvPr id="19466" name="Rectangle 32"/>
          <p:cNvSpPr>
            <a:spLocks noChangeArrowheads="1"/>
          </p:cNvSpPr>
          <p:nvPr/>
        </p:nvSpPr>
        <p:spPr bwMode="auto">
          <a:xfrm>
            <a:off x="1730375" y="1965325"/>
            <a:ext cx="13382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F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ixed </a:t>
            </a: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S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eries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C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ompensation</a:t>
            </a:r>
          </a:p>
        </p:txBody>
      </p:sp>
      <p:sp>
        <p:nvSpPr>
          <p:cNvPr id="19467" name="AutoShape 33"/>
          <p:cNvSpPr>
            <a:spLocks noChangeArrowheads="1"/>
          </p:cNvSpPr>
          <p:nvPr/>
        </p:nvSpPr>
        <p:spPr bwMode="auto">
          <a:xfrm>
            <a:off x="1381125" y="2690813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68" name="AutoShape 34"/>
          <p:cNvSpPr>
            <a:spLocks noChangeArrowheads="1"/>
          </p:cNvSpPr>
          <p:nvPr/>
        </p:nvSpPr>
        <p:spPr bwMode="auto">
          <a:xfrm>
            <a:off x="1381125" y="3013075"/>
            <a:ext cx="290513" cy="147638"/>
          </a:xfrm>
          <a:prstGeom prst="rightArrow">
            <a:avLst>
              <a:gd name="adj1" fmla="val 50000"/>
              <a:gd name="adj2" fmla="val 983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69" name="AutoShape 35"/>
          <p:cNvSpPr>
            <a:spLocks noChangeArrowheads="1"/>
          </p:cNvSpPr>
          <p:nvPr/>
        </p:nvSpPr>
        <p:spPr bwMode="auto">
          <a:xfrm>
            <a:off x="1381125" y="3336925"/>
            <a:ext cx="290513" cy="147638"/>
          </a:xfrm>
          <a:prstGeom prst="rightArrow">
            <a:avLst>
              <a:gd name="adj1" fmla="val 50000"/>
              <a:gd name="adj2" fmla="val 983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70" name="AutoShape 36"/>
          <p:cNvSpPr>
            <a:spLocks noChangeArrowheads="1"/>
          </p:cNvSpPr>
          <p:nvPr/>
        </p:nvSpPr>
        <p:spPr bwMode="auto">
          <a:xfrm>
            <a:off x="1381125" y="3660775"/>
            <a:ext cx="290513" cy="147638"/>
          </a:xfrm>
          <a:prstGeom prst="rightArrow">
            <a:avLst>
              <a:gd name="adj1" fmla="val 50000"/>
              <a:gd name="adj2" fmla="val 983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71" name="Rectangle 38"/>
          <p:cNvSpPr>
            <a:spLocks noChangeArrowheads="1"/>
          </p:cNvSpPr>
          <p:nvPr/>
        </p:nvSpPr>
        <p:spPr bwMode="auto">
          <a:xfrm>
            <a:off x="1768475" y="2943225"/>
            <a:ext cx="93186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Protection</a:t>
            </a:r>
          </a:p>
        </p:txBody>
      </p:sp>
      <p:sp>
        <p:nvSpPr>
          <p:cNvPr id="19472" name="Rectangle 42"/>
          <p:cNvSpPr>
            <a:spLocks noChangeArrowheads="1"/>
          </p:cNvSpPr>
          <p:nvPr/>
        </p:nvSpPr>
        <p:spPr bwMode="auto">
          <a:xfrm>
            <a:off x="1863725" y="3611563"/>
            <a:ext cx="10842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Bypass Switch</a:t>
            </a:r>
          </a:p>
        </p:txBody>
      </p:sp>
      <p:sp>
        <p:nvSpPr>
          <p:cNvPr id="19473" name="Rectangle 43"/>
          <p:cNvSpPr>
            <a:spLocks noChangeArrowheads="1"/>
          </p:cNvSpPr>
          <p:nvPr/>
        </p:nvSpPr>
        <p:spPr bwMode="auto">
          <a:xfrm>
            <a:off x="1870075" y="3313113"/>
            <a:ext cx="6762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Arresters</a:t>
            </a:r>
          </a:p>
        </p:txBody>
      </p:sp>
      <p:sp>
        <p:nvSpPr>
          <p:cNvPr id="19474" name="Rectangle 44"/>
          <p:cNvSpPr>
            <a:spLocks noChangeArrowheads="1"/>
          </p:cNvSpPr>
          <p:nvPr/>
        </p:nvSpPr>
        <p:spPr bwMode="auto">
          <a:xfrm>
            <a:off x="1868488" y="2649538"/>
            <a:ext cx="79533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Capacitors</a:t>
            </a:r>
          </a:p>
        </p:txBody>
      </p:sp>
      <p:sp>
        <p:nvSpPr>
          <p:cNvPr id="19475" name="Rectangle 31"/>
          <p:cNvSpPr>
            <a:spLocks noChangeArrowheads="1"/>
          </p:cNvSpPr>
          <p:nvPr/>
        </p:nvSpPr>
        <p:spPr bwMode="auto">
          <a:xfrm>
            <a:off x="1460500" y="4325938"/>
            <a:ext cx="1731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110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kV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 800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100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MVAr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1200</a:t>
            </a:r>
          </a:p>
        </p:txBody>
      </p:sp>
      <p:sp>
        <p:nvSpPr>
          <p:cNvPr id="19476" name="Rectangle 37"/>
          <p:cNvSpPr>
            <a:spLocks noChangeArrowheads="1"/>
          </p:cNvSpPr>
          <p:nvPr/>
        </p:nvSpPr>
        <p:spPr bwMode="auto">
          <a:xfrm>
            <a:off x="2271713" y="3248025"/>
            <a:ext cx="1841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de-DE" sz="1600">
              <a:latin typeface="Arial Narrow" pitchFamily="34" charset="0"/>
            </a:endParaRPr>
          </a:p>
        </p:txBody>
      </p:sp>
      <p:sp>
        <p:nvSpPr>
          <p:cNvPr id="19477" name="Rectangle 40"/>
          <p:cNvSpPr>
            <a:spLocks noChangeArrowheads="1"/>
          </p:cNvSpPr>
          <p:nvPr/>
        </p:nvSpPr>
        <p:spPr bwMode="auto">
          <a:xfrm>
            <a:off x="2012950" y="2595563"/>
            <a:ext cx="1841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de-DE" sz="1600">
              <a:latin typeface="Arial Narrow" pitchFamily="34" charset="0"/>
            </a:endParaRP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1384300" y="5087938"/>
            <a:ext cx="1836738" cy="715962"/>
            <a:chOff x="1384580" y="4993247"/>
            <a:chExt cx="1836738" cy="715962"/>
          </a:xfrm>
        </p:grpSpPr>
        <p:sp>
          <p:nvSpPr>
            <p:cNvPr id="19553" name="Oval 13"/>
            <p:cNvSpPr>
              <a:spLocks noChangeArrowheads="1"/>
            </p:cNvSpPr>
            <p:nvPr/>
          </p:nvSpPr>
          <p:spPr bwMode="auto">
            <a:xfrm>
              <a:off x="1384580" y="4993247"/>
              <a:ext cx="390525" cy="4095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sp>
          <p:nvSpPr>
            <p:cNvPr id="19554" name="Line 14"/>
            <p:cNvSpPr>
              <a:spLocks noChangeShapeType="1"/>
            </p:cNvSpPr>
            <p:nvPr/>
          </p:nvSpPr>
          <p:spPr bwMode="auto">
            <a:xfrm>
              <a:off x="1778280" y="5204384"/>
              <a:ext cx="5016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55" name="Rectangle 15"/>
            <p:cNvSpPr>
              <a:spLocks noChangeArrowheads="1"/>
            </p:cNvSpPr>
            <p:nvPr/>
          </p:nvSpPr>
          <p:spPr bwMode="auto">
            <a:xfrm>
              <a:off x="1433793" y="5036109"/>
              <a:ext cx="3175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de-DE" sz="180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</a:p>
          </p:txBody>
        </p:sp>
        <p:sp>
          <p:nvSpPr>
            <p:cNvPr id="19556" name="Rectangle 16"/>
            <p:cNvSpPr>
              <a:spLocks noChangeArrowheads="1"/>
            </p:cNvSpPr>
            <p:nvPr/>
          </p:nvSpPr>
          <p:spPr bwMode="auto">
            <a:xfrm>
              <a:off x="2146580" y="5598084"/>
              <a:ext cx="288925" cy="1111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sp>
          <p:nvSpPr>
            <p:cNvPr id="19557" name="Line 17"/>
            <p:cNvSpPr>
              <a:spLocks noChangeShapeType="1"/>
            </p:cNvSpPr>
            <p:nvPr/>
          </p:nvSpPr>
          <p:spPr bwMode="auto">
            <a:xfrm flipV="1">
              <a:off x="1952905" y="5655234"/>
              <a:ext cx="2873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58" name="Line 18"/>
            <p:cNvSpPr>
              <a:spLocks noChangeShapeType="1"/>
            </p:cNvSpPr>
            <p:nvPr/>
          </p:nvSpPr>
          <p:spPr bwMode="auto">
            <a:xfrm flipV="1">
              <a:off x="2245005" y="5658409"/>
              <a:ext cx="141288" cy="25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59" name="Line 19"/>
            <p:cNvSpPr>
              <a:spLocks noChangeShapeType="1"/>
            </p:cNvSpPr>
            <p:nvPr/>
          </p:nvSpPr>
          <p:spPr bwMode="auto">
            <a:xfrm>
              <a:off x="2389468" y="5655234"/>
              <a:ext cx="25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0" name="Line 20"/>
            <p:cNvSpPr>
              <a:spLocks noChangeShapeType="1"/>
            </p:cNvSpPr>
            <p:nvPr/>
          </p:nvSpPr>
          <p:spPr bwMode="auto">
            <a:xfrm flipH="1">
              <a:off x="2279930" y="5129772"/>
              <a:ext cx="1588" cy="142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1" name="Line 21"/>
            <p:cNvSpPr>
              <a:spLocks noChangeShapeType="1"/>
            </p:cNvSpPr>
            <p:nvPr/>
          </p:nvSpPr>
          <p:spPr bwMode="auto">
            <a:xfrm flipH="1">
              <a:off x="2325968" y="5129772"/>
              <a:ext cx="0" cy="142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2" name="Line 22"/>
            <p:cNvSpPr>
              <a:spLocks noChangeShapeType="1"/>
            </p:cNvSpPr>
            <p:nvPr/>
          </p:nvSpPr>
          <p:spPr bwMode="auto">
            <a:xfrm>
              <a:off x="2330730" y="5204384"/>
              <a:ext cx="488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2148168" y="5404409"/>
              <a:ext cx="288925" cy="107950"/>
              <a:chOff x="3736" y="3390"/>
              <a:chExt cx="136" cy="64"/>
            </a:xfrm>
          </p:grpSpPr>
          <p:sp>
            <p:nvSpPr>
              <p:cNvPr id="19569" name="Rectangle 24"/>
              <p:cNvSpPr>
                <a:spLocks noChangeArrowheads="1"/>
              </p:cNvSpPr>
              <p:nvPr/>
            </p:nvSpPr>
            <p:spPr bwMode="auto">
              <a:xfrm>
                <a:off x="3736" y="3390"/>
                <a:ext cx="136" cy="6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de-DE" altLang="de-DE"/>
              </a:p>
            </p:txBody>
          </p:sp>
          <p:sp>
            <p:nvSpPr>
              <p:cNvPr id="19570" name="AutoShape 25"/>
              <p:cNvSpPr>
                <a:spLocks noChangeArrowheads="1"/>
              </p:cNvSpPr>
              <p:nvPr/>
            </p:nvSpPr>
            <p:spPr bwMode="auto">
              <a:xfrm rot="5460000">
                <a:off x="3747" y="3390"/>
                <a:ext cx="50" cy="6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de-DE" altLang="de-DE"/>
              </a:p>
            </p:txBody>
          </p:sp>
          <p:sp>
            <p:nvSpPr>
              <p:cNvPr id="19571" name="AutoShape 26"/>
              <p:cNvSpPr>
                <a:spLocks noChangeArrowheads="1"/>
              </p:cNvSpPr>
              <p:nvPr/>
            </p:nvSpPr>
            <p:spPr bwMode="auto">
              <a:xfrm rot="-5460000">
                <a:off x="3811" y="3392"/>
                <a:ext cx="50" cy="6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de-DE" altLang="de-DE"/>
              </a:p>
            </p:txBody>
          </p:sp>
        </p:grpSp>
        <p:sp>
          <p:nvSpPr>
            <p:cNvPr id="19564" name="Line 27"/>
            <p:cNvSpPr>
              <a:spLocks noChangeShapeType="1"/>
            </p:cNvSpPr>
            <p:nvPr/>
          </p:nvSpPr>
          <p:spPr bwMode="auto">
            <a:xfrm flipH="1">
              <a:off x="1951318" y="5458384"/>
              <a:ext cx="190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5" name="Line 28"/>
            <p:cNvSpPr>
              <a:spLocks noChangeShapeType="1"/>
            </p:cNvSpPr>
            <p:nvPr/>
          </p:nvSpPr>
          <p:spPr bwMode="auto">
            <a:xfrm>
              <a:off x="2440268" y="5461559"/>
              <a:ext cx="2016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6" name="Line 29"/>
            <p:cNvSpPr>
              <a:spLocks noChangeShapeType="1"/>
            </p:cNvSpPr>
            <p:nvPr/>
          </p:nvSpPr>
          <p:spPr bwMode="auto">
            <a:xfrm flipV="1">
              <a:off x="1954493" y="5201209"/>
              <a:ext cx="0" cy="4587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7" name="Line 30"/>
            <p:cNvSpPr>
              <a:spLocks noChangeShapeType="1"/>
            </p:cNvSpPr>
            <p:nvPr/>
          </p:nvSpPr>
          <p:spPr bwMode="auto">
            <a:xfrm flipV="1">
              <a:off x="2641880" y="5204384"/>
              <a:ext cx="0" cy="4556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8" name="Rectangle 41" descr="Konturdiamanten"/>
            <p:cNvSpPr>
              <a:spLocks noChangeArrowheads="1"/>
            </p:cNvSpPr>
            <p:nvPr/>
          </p:nvSpPr>
          <p:spPr bwMode="auto">
            <a:xfrm>
              <a:off x="2830793" y="5050397"/>
              <a:ext cx="390525" cy="336550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</p:grpSp>
      <p:sp>
        <p:nvSpPr>
          <p:cNvPr id="19479" name="AutoShape 33"/>
          <p:cNvSpPr>
            <a:spLocks noChangeArrowheads="1"/>
          </p:cNvSpPr>
          <p:nvPr/>
        </p:nvSpPr>
        <p:spPr bwMode="auto">
          <a:xfrm>
            <a:off x="3714750" y="2676525"/>
            <a:ext cx="290513" cy="147638"/>
          </a:xfrm>
          <a:prstGeom prst="rightArrow">
            <a:avLst>
              <a:gd name="adj1" fmla="val 50000"/>
              <a:gd name="adj2" fmla="val 983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80" name="AutoShape 34"/>
          <p:cNvSpPr>
            <a:spLocks noChangeArrowheads="1"/>
          </p:cNvSpPr>
          <p:nvPr/>
        </p:nvSpPr>
        <p:spPr bwMode="auto">
          <a:xfrm>
            <a:off x="3714750" y="2998788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81" name="AutoShape 35"/>
          <p:cNvSpPr>
            <a:spLocks noChangeArrowheads="1"/>
          </p:cNvSpPr>
          <p:nvPr/>
        </p:nvSpPr>
        <p:spPr bwMode="auto">
          <a:xfrm>
            <a:off x="3714750" y="3322638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82" name="AutoShape 36"/>
          <p:cNvSpPr>
            <a:spLocks noChangeArrowheads="1"/>
          </p:cNvSpPr>
          <p:nvPr/>
        </p:nvSpPr>
        <p:spPr bwMode="auto">
          <a:xfrm>
            <a:off x="3714750" y="3646488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83" name="Rectangle 38"/>
          <p:cNvSpPr>
            <a:spLocks noChangeArrowheads="1"/>
          </p:cNvSpPr>
          <p:nvPr/>
        </p:nvSpPr>
        <p:spPr bwMode="auto">
          <a:xfrm>
            <a:off x="4102100" y="2928938"/>
            <a:ext cx="931863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Protection</a:t>
            </a:r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4197350" y="3597275"/>
            <a:ext cx="10842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Bypass Switch</a:t>
            </a:r>
          </a:p>
        </p:txBody>
      </p:sp>
      <p:sp>
        <p:nvSpPr>
          <p:cNvPr id="19485" name="Rectangle 43"/>
          <p:cNvSpPr>
            <a:spLocks noChangeArrowheads="1"/>
          </p:cNvSpPr>
          <p:nvPr/>
        </p:nvSpPr>
        <p:spPr bwMode="auto">
          <a:xfrm>
            <a:off x="4203700" y="3298825"/>
            <a:ext cx="11922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Thyristor Valves</a:t>
            </a:r>
          </a:p>
        </p:txBody>
      </p:sp>
      <p:sp>
        <p:nvSpPr>
          <p:cNvPr id="19486" name="Rectangle 44"/>
          <p:cNvSpPr>
            <a:spLocks noChangeArrowheads="1"/>
          </p:cNvSpPr>
          <p:nvPr/>
        </p:nvSpPr>
        <p:spPr bwMode="auto">
          <a:xfrm>
            <a:off x="4202113" y="2635250"/>
            <a:ext cx="7953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Capacitors</a:t>
            </a:r>
          </a:p>
        </p:txBody>
      </p:sp>
      <p:grpSp>
        <p:nvGrpSpPr>
          <p:cNvPr id="4" name="Gruppieren 2"/>
          <p:cNvGrpSpPr>
            <a:grpSpLocks/>
          </p:cNvGrpSpPr>
          <p:nvPr/>
        </p:nvGrpSpPr>
        <p:grpSpPr bwMode="auto">
          <a:xfrm>
            <a:off x="3767138" y="5083175"/>
            <a:ext cx="1755775" cy="1069975"/>
            <a:chOff x="3767088" y="4988568"/>
            <a:chExt cx="1755775" cy="1069975"/>
          </a:xfrm>
        </p:grpSpPr>
        <p:sp>
          <p:nvSpPr>
            <p:cNvPr id="19531" name="Oval 92"/>
            <p:cNvSpPr>
              <a:spLocks noChangeArrowheads="1"/>
            </p:cNvSpPr>
            <p:nvPr/>
          </p:nvSpPr>
          <p:spPr bwMode="auto">
            <a:xfrm>
              <a:off x="3767088" y="4988568"/>
              <a:ext cx="374650" cy="3873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sp>
          <p:nvSpPr>
            <p:cNvPr id="19532" name="Rectangle 93"/>
            <p:cNvSpPr>
              <a:spLocks noChangeArrowheads="1"/>
            </p:cNvSpPr>
            <p:nvPr/>
          </p:nvSpPr>
          <p:spPr bwMode="auto">
            <a:xfrm>
              <a:off x="3790900" y="5013968"/>
              <a:ext cx="3079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 defTabSz="762000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de-DE" sz="180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</a:p>
          </p:txBody>
        </p:sp>
        <p:sp>
          <p:nvSpPr>
            <p:cNvPr id="19533" name="Line 94"/>
            <p:cNvSpPr>
              <a:spLocks noChangeShapeType="1"/>
            </p:cNvSpPr>
            <p:nvPr/>
          </p:nvSpPr>
          <p:spPr bwMode="auto">
            <a:xfrm>
              <a:off x="4141738" y="5188593"/>
              <a:ext cx="4810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34" name="Line 95"/>
            <p:cNvSpPr>
              <a:spLocks noChangeShapeType="1"/>
            </p:cNvSpPr>
            <p:nvPr/>
          </p:nvSpPr>
          <p:spPr bwMode="auto">
            <a:xfrm>
              <a:off x="4621163" y="5110805"/>
              <a:ext cx="1588" cy="1460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35" name="Line 96"/>
            <p:cNvSpPr>
              <a:spLocks noChangeShapeType="1"/>
            </p:cNvSpPr>
            <p:nvPr/>
          </p:nvSpPr>
          <p:spPr bwMode="auto">
            <a:xfrm flipH="1">
              <a:off x="4664025" y="5110805"/>
              <a:ext cx="1588" cy="1460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36" name="Line 97"/>
            <p:cNvSpPr>
              <a:spLocks noChangeShapeType="1"/>
            </p:cNvSpPr>
            <p:nvPr/>
          </p:nvSpPr>
          <p:spPr bwMode="auto">
            <a:xfrm>
              <a:off x="4670375" y="5188593"/>
              <a:ext cx="471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37" name="Line 98"/>
            <p:cNvSpPr>
              <a:spLocks noChangeShapeType="1"/>
            </p:cNvSpPr>
            <p:nvPr/>
          </p:nvSpPr>
          <p:spPr bwMode="auto">
            <a:xfrm flipV="1">
              <a:off x="4848175" y="5439418"/>
              <a:ext cx="196850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38" name="Line 99"/>
            <p:cNvSpPr>
              <a:spLocks noChangeShapeType="1"/>
            </p:cNvSpPr>
            <p:nvPr/>
          </p:nvSpPr>
          <p:spPr bwMode="auto">
            <a:xfrm flipV="1">
              <a:off x="4254450" y="5188593"/>
              <a:ext cx="0" cy="257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39" name="Line 100"/>
            <p:cNvSpPr>
              <a:spLocks noChangeShapeType="1"/>
            </p:cNvSpPr>
            <p:nvPr/>
          </p:nvSpPr>
          <p:spPr bwMode="auto">
            <a:xfrm flipV="1">
              <a:off x="5040263" y="5193355"/>
              <a:ext cx="0" cy="2492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40" name="Rectangle 107" descr="Konturdiamanten"/>
            <p:cNvSpPr>
              <a:spLocks noChangeArrowheads="1"/>
            </p:cNvSpPr>
            <p:nvPr/>
          </p:nvSpPr>
          <p:spPr bwMode="auto">
            <a:xfrm>
              <a:off x="5148213" y="5021905"/>
              <a:ext cx="374650" cy="342900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4256038" y="5399730"/>
              <a:ext cx="263525" cy="112713"/>
              <a:chOff x="5000" y="3397"/>
              <a:chExt cx="129" cy="67"/>
            </a:xfrm>
            <a:solidFill>
              <a:schemeClr val="accent1"/>
            </a:solidFill>
          </p:grpSpPr>
          <p:grpSp>
            <p:nvGrpSpPr>
              <p:cNvPr id="6" name="Group 109"/>
              <p:cNvGrpSpPr>
                <a:grpSpLocks/>
              </p:cNvGrpSpPr>
              <p:nvPr/>
            </p:nvGrpSpPr>
            <p:grpSpPr bwMode="auto">
              <a:xfrm>
                <a:off x="5016" y="3397"/>
                <a:ext cx="113" cy="67"/>
                <a:chOff x="5016" y="3397"/>
                <a:chExt cx="113" cy="67"/>
              </a:xfrm>
              <a:grpFill/>
            </p:grpSpPr>
            <p:sp>
              <p:nvSpPr>
                <p:cNvPr id="285" name="Oval 110"/>
                <p:cNvSpPr>
                  <a:spLocks noChangeArrowheads="1"/>
                </p:cNvSpPr>
                <p:nvPr/>
              </p:nvSpPr>
              <p:spPr bwMode="auto">
                <a:xfrm>
                  <a:off x="5025" y="3397"/>
                  <a:ext cx="20" cy="52"/>
                </a:xfrm>
                <a:prstGeom prst="ellips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86" name="Oval 111"/>
                <p:cNvSpPr>
                  <a:spLocks noChangeArrowheads="1"/>
                </p:cNvSpPr>
                <p:nvPr/>
              </p:nvSpPr>
              <p:spPr bwMode="auto">
                <a:xfrm>
                  <a:off x="5050" y="3397"/>
                  <a:ext cx="20" cy="52"/>
                </a:xfrm>
                <a:prstGeom prst="ellips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87" name="Oval 112"/>
                <p:cNvSpPr>
                  <a:spLocks noChangeArrowheads="1"/>
                </p:cNvSpPr>
                <p:nvPr/>
              </p:nvSpPr>
              <p:spPr bwMode="auto">
                <a:xfrm>
                  <a:off x="5075" y="3397"/>
                  <a:ext cx="20" cy="52"/>
                </a:xfrm>
                <a:prstGeom prst="ellips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88" name="Oval 113"/>
                <p:cNvSpPr>
                  <a:spLocks noChangeArrowheads="1"/>
                </p:cNvSpPr>
                <p:nvPr/>
              </p:nvSpPr>
              <p:spPr bwMode="auto">
                <a:xfrm>
                  <a:off x="5099" y="3397"/>
                  <a:ext cx="21" cy="52"/>
                </a:xfrm>
                <a:prstGeom prst="ellips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89" name="Rectangle 114"/>
                <p:cNvSpPr>
                  <a:spLocks noChangeArrowheads="1"/>
                </p:cNvSpPr>
                <p:nvPr/>
              </p:nvSpPr>
              <p:spPr bwMode="auto">
                <a:xfrm>
                  <a:off x="5016" y="3426"/>
                  <a:ext cx="113" cy="3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284" name="Line 115"/>
              <p:cNvSpPr>
                <a:spLocks noChangeShapeType="1"/>
              </p:cNvSpPr>
              <p:nvPr/>
            </p:nvSpPr>
            <p:spPr bwMode="auto">
              <a:xfrm flipH="1">
                <a:off x="5000" y="3424"/>
                <a:ext cx="25" cy="0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19542" name="Line 116"/>
            <p:cNvSpPr>
              <a:spLocks noChangeShapeType="1"/>
            </p:cNvSpPr>
            <p:nvPr/>
          </p:nvSpPr>
          <p:spPr bwMode="auto">
            <a:xfrm flipV="1">
              <a:off x="4508450" y="5442593"/>
              <a:ext cx="131763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43" name="Rectangle 117"/>
            <p:cNvSpPr>
              <a:spLocks noChangeArrowheads="1"/>
            </p:cNvSpPr>
            <p:nvPr/>
          </p:nvSpPr>
          <p:spPr bwMode="auto">
            <a:xfrm>
              <a:off x="4622750" y="5361630"/>
              <a:ext cx="333375" cy="1555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sp>
          <p:nvSpPr>
            <p:cNvPr id="19544" name="Text Box 120"/>
            <p:cNvSpPr txBox="1">
              <a:spLocks noChangeArrowheads="1"/>
            </p:cNvSpPr>
            <p:nvPr/>
          </p:nvSpPr>
          <p:spPr bwMode="auto">
            <a:xfrm>
              <a:off x="4486225" y="5709293"/>
              <a:ext cx="666750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8000"/>
                </a:lnSpc>
                <a:spcBef>
                  <a:spcPct val="50000"/>
                </a:spcBef>
                <a:buFontTx/>
                <a:buNone/>
              </a:pPr>
              <a:r>
                <a:rPr lang="en-US" altLang="de-DE" sz="1200">
                  <a:solidFill>
                    <a:srgbClr val="FFFFFF"/>
                  </a:solidFill>
                  <a:latin typeface="Times New Roman" pitchFamily="18" charset="0"/>
                </a:rPr>
                <a:t>I</a:t>
              </a:r>
              <a:r>
                <a:rPr lang="en-US" altLang="de-DE" sz="1200" baseline="-25000">
                  <a:solidFill>
                    <a:srgbClr val="FFFFFF"/>
                  </a:solidFill>
                  <a:latin typeface="Times New Roman" pitchFamily="18" charset="0"/>
                </a:rPr>
                <a:t>Lim</a:t>
              </a:r>
              <a:endParaRPr lang="en-US" altLang="de-DE" baseline="-2500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algn="ctr" eaLnBrk="1" hangingPunct="1">
                <a:lnSpc>
                  <a:spcPct val="88000"/>
                </a:lnSpc>
                <a:spcBef>
                  <a:spcPct val="50000"/>
                </a:spcBef>
                <a:buFontTx/>
                <a:buNone/>
              </a:pPr>
              <a:endParaRPr lang="en-US" altLang="de-DE" sz="9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545" name="Line 121"/>
            <p:cNvSpPr>
              <a:spLocks noChangeShapeType="1"/>
            </p:cNvSpPr>
            <p:nvPr/>
          </p:nvSpPr>
          <p:spPr bwMode="auto">
            <a:xfrm flipV="1">
              <a:off x="4795788" y="5529905"/>
              <a:ext cx="0" cy="22066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7" name="Group 125"/>
            <p:cNvGrpSpPr>
              <a:grpSpLocks/>
            </p:cNvGrpSpPr>
            <p:nvPr/>
          </p:nvGrpSpPr>
          <p:grpSpPr bwMode="auto">
            <a:xfrm>
              <a:off x="4683075" y="5385443"/>
              <a:ext cx="196850" cy="111125"/>
              <a:chOff x="2675" y="3643"/>
              <a:chExt cx="124" cy="70"/>
            </a:xfrm>
          </p:grpSpPr>
          <p:sp>
            <p:nvSpPr>
              <p:cNvPr id="19547" name="Line 126"/>
              <p:cNvSpPr>
                <a:spLocks noChangeShapeType="1"/>
              </p:cNvSpPr>
              <p:nvPr/>
            </p:nvSpPr>
            <p:spPr bwMode="auto">
              <a:xfrm flipH="1">
                <a:off x="2707" y="3647"/>
                <a:ext cx="2" cy="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548" name="Line 127"/>
              <p:cNvSpPr>
                <a:spLocks noChangeShapeType="1"/>
              </p:cNvSpPr>
              <p:nvPr/>
            </p:nvSpPr>
            <p:spPr bwMode="auto">
              <a:xfrm flipV="1">
                <a:off x="2709" y="3649"/>
                <a:ext cx="65" cy="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549" name="Line 128"/>
              <p:cNvSpPr>
                <a:spLocks noChangeShapeType="1"/>
              </p:cNvSpPr>
              <p:nvPr/>
            </p:nvSpPr>
            <p:spPr bwMode="auto">
              <a:xfrm>
                <a:off x="2714" y="3681"/>
                <a:ext cx="57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550" name="Line 129"/>
              <p:cNvSpPr>
                <a:spLocks noChangeShapeType="1"/>
              </p:cNvSpPr>
              <p:nvPr/>
            </p:nvSpPr>
            <p:spPr bwMode="auto">
              <a:xfrm flipH="1">
                <a:off x="2773" y="3643"/>
                <a:ext cx="2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551" name="Line 130"/>
              <p:cNvSpPr>
                <a:spLocks noChangeShapeType="1"/>
              </p:cNvSpPr>
              <p:nvPr/>
            </p:nvSpPr>
            <p:spPr bwMode="auto">
              <a:xfrm>
                <a:off x="2675" y="3679"/>
                <a:ext cx="12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552" name="Line 131"/>
              <p:cNvSpPr>
                <a:spLocks noChangeShapeType="1"/>
              </p:cNvSpPr>
              <p:nvPr/>
            </p:nvSpPr>
            <p:spPr bwMode="auto">
              <a:xfrm flipV="1">
                <a:off x="2735" y="3649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9488" name="Rectangle 31"/>
          <p:cNvSpPr>
            <a:spLocks noChangeArrowheads="1"/>
          </p:cNvSpPr>
          <p:nvPr/>
        </p:nvSpPr>
        <p:spPr bwMode="auto">
          <a:xfrm>
            <a:off x="3830638" y="4325938"/>
            <a:ext cx="1638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110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kV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 800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100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MVAr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500</a:t>
            </a:r>
          </a:p>
        </p:txBody>
      </p:sp>
      <p:sp>
        <p:nvSpPr>
          <p:cNvPr id="19489" name="Rectangle 32"/>
          <p:cNvSpPr>
            <a:spLocks noChangeArrowheads="1"/>
          </p:cNvSpPr>
          <p:nvPr/>
        </p:nvSpPr>
        <p:spPr bwMode="auto">
          <a:xfrm>
            <a:off x="3659188" y="1965325"/>
            <a:ext cx="19002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T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hyristor </a:t>
            </a: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P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rotected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S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eries </a:t>
            </a: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C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ompensation</a:t>
            </a:r>
          </a:p>
        </p:txBody>
      </p:sp>
      <p:sp>
        <p:nvSpPr>
          <p:cNvPr id="19490" name="Rectangle 32"/>
          <p:cNvSpPr>
            <a:spLocks noChangeArrowheads="1"/>
          </p:cNvSpPr>
          <p:nvPr/>
        </p:nvSpPr>
        <p:spPr bwMode="auto">
          <a:xfrm>
            <a:off x="5932488" y="1965325"/>
            <a:ext cx="19002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0000"/>
                </a:solidFill>
                <a:latin typeface="Arial Narrow" pitchFamily="34" charset="0"/>
              </a:rPr>
              <a:t>T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hyristor </a:t>
            </a:r>
            <a:r>
              <a:rPr lang="en-US" altLang="de-DE" sz="1600" b="1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ontrolled </a:t>
            </a:r>
            <a:b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de-DE" sz="1600" b="1">
                <a:solidFill>
                  <a:srgbClr val="FF0000"/>
                </a:solidFill>
                <a:latin typeface="Arial Narrow" pitchFamily="34" charset="0"/>
              </a:rPr>
              <a:t>S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eries </a:t>
            </a:r>
            <a:r>
              <a:rPr lang="en-US" altLang="de-DE" sz="1600" b="1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ompensation</a:t>
            </a:r>
          </a:p>
        </p:txBody>
      </p:sp>
      <p:sp>
        <p:nvSpPr>
          <p:cNvPr id="19491" name="AutoShape 33"/>
          <p:cNvSpPr>
            <a:spLocks noChangeArrowheads="1"/>
          </p:cNvSpPr>
          <p:nvPr/>
        </p:nvSpPr>
        <p:spPr bwMode="auto">
          <a:xfrm>
            <a:off x="5949950" y="2676525"/>
            <a:ext cx="290513" cy="147638"/>
          </a:xfrm>
          <a:prstGeom prst="rightArrow">
            <a:avLst>
              <a:gd name="adj1" fmla="val 50000"/>
              <a:gd name="adj2" fmla="val 983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92" name="AutoShape 34"/>
          <p:cNvSpPr>
            <a:spLocks noChangeArrowheads="1"/>
          </p:cNvSpPr>
          <p:nvPr/>
        </p:nvSpPr>
        <p:spPr bwMode="auto">
          <a:xfrm>
            <a:off x="5949950" y="2998788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93" name="AutoShape 35"/>
          <p:cNvSpPr>
            <a:spLocks noChangeArrowheads="1"/>
          </p:cNvSpPr>
          <p:nvPr/>
        </p:nvSpPr>
        <p:spPr bwMode="auto">
          <a:xfrm>
            <a:off x="5949950" y="3322638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94" name="AutoShape 36"/>
          <p:cNvSpPr>
            <a:spLocks noChangeArrowheads="1"/>
          </p:cNvSpPr>
          <p:nvPr/>
        </p:nvSpPr>
        <p:spPr bwMode="auto">
          <a:xfrm>
            <a:off x="5949950" y="3646488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95" name="Rectangle 38"/>
          <p:cNvSpPr>
            <a:spLocks noChangeArrowheads="1"/>
          </p:cNvSpPr>
          <p:nvPr/>
        </p:nvSpPr>
        <p:spPr bwMode="auto">
          <a:xfrm>
            <a:off x="6337300" y="2928938"/>
            <a:ext cx="931863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chemeClr val="bg1"/>
                </a:solidFill>
                <a:latin typeface="Arial Narrow" pitchFamily="34" charset="0"/>
              </a:rPr>
              <a:t>Protection</a:t>
            </a:r>
          </a:p>
        </p:txBody>
      </p:sp>
      <p:sp>
        <p:nvSpPr>
          <p:cNvPr id="19496" name="Rectangle 42"/>
          <p:cNvSpPr>
            <a:spLocks noChangeArrowheads="1"/>
          </p:cNvSpPr>
          <p:nvPr/>
        </p:nvSpPr>
        <p:spPr bwMode="auto">
          <a:xfrm>
            <a:off x="6432550" y="3597275"/>
            <a:ext cx="10842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chemeClr val="bg1"/>
                </a:solidFill>
                <a:latin typeface="Arial Narrow" pitchFamily="34" charset="0"/>
              </a:rPr>
              <a:t>Bypass Switch</a:t>
            </a:r>
          </a:p>
        </p:txBody>
      </p:sp>
      <p:sp>
        <p:nvSpPr>
          <p:cNvPr id="19497" name="Rectangle 43"/>
          <p:cNvSpPr>
            <a:spLocks noChangeArrowheads="1"/>
          </p:cNvSpPr>
          <p:nvPr/>
        </p:nvSpPr>
        <p:spPr bwMode="auto">
          <a:xfrm>
            <a:off x="6438900" y="3298825"/>
            <a:ext cx="11922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chemeClr val="bg1"/>
                </a:solidFill>
                <a:latin typeface="Arial Narrow" pitchFamily="34" charset="0"/>
              </a:rPr>
              <a:t>Thyristor Valves</a:t>
            </a:r>
          </a:p>
        </p:txBody>
      </p:sp>
      <p:sp>
        <p:nvSpPr>
          <p:cNvPr id="19498" name="Rectangle 44"/>
          <p:cNvSpPr>
            <a:spLocks noChangeArrowheads="1"/>
          </p:cNvSpPr>
          <p:nvPr/>
        </p:nvSpPr>
        <p:spPr bwMode="auto">
          <a:xfrm>
            <a:off x="6437313" y="2635250"/>
            <a:ext cx="7953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chemeClr val="bg1"/>
                </a:solidFill>
                <a:latin typeface="Arial Narrow" pitchFamily="34" charset="0"/>
              </a:rPr>
              <a:t>Capacitors</a:t>
            </a:r>
          </a:p>
        </p:txBody>
      </p:sp>
      <p:sp>
        <p:nvSpPr>
          <p:cNvPr id="19499" name="Rectangle 31"/>
          <p:cNvSpPr>
            <a:spLocks noChangeArrowheads="1"/>
          </p:cNvSpPr>
          <p:nvPr/>
        </p:nvSpPr>
        <p:spPr bwMode="auto">
          <a:xfrm>
            <a:off x="6065838" y="4325938"/>
            <a:ext cx="1638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110 </a:t>
            </a:r>
            <a:r>
              <a:rPr lang="en-US" altLang="de-DE" b="1">
                <a:solidFill>
                  <a:schemeClr val="bg1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 kV </a:t>
            </a:r>
            <a:r>
              <a:rPr lang="en-US" altLang="de-DE" b="1">
                <a:solidFill>
                  <a:schemeClr val="bg1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  800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100 </a:t>
            </a:r>
            <a:r>
              <a:rPr lang="en-US" altLang="de-DE" b="1">
                <a:solidFill>
                  <a:schemeClr val="bg1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 MVAr </a:t>
            </a:r>
            <a:r>
              <a:rPr lang="en-US" altLang="de-DE" b="1">
                <a:solidFill>
                  <a:schemeClr val="bg1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 200</a:t>
            </a:r>
          </a:p>
        </p:txBody>
      </p:sp>
      <p:grpSp>
        <p:nvGrpSpPr>
          <p:cNvPr id="8" name="Gruppieren 312"/>
          <p:cNvGrpSpPr>
            <a:grpSpLocks/>
          </p:cNvGrpSpPr>
          <p:nvPr/>
        </p:nvGrpSpPr>
        <p:grpSpPr bwMode="auto">
          <a:xfrm>
            <a:off x="5978525" y="5073650"/>
            <a:ext cx="1709738" cy="892175"/>
            <a:chOff x="6529108" y="5074210"/>
            <a:chExt cx="1709738" cy="892175"/>
          </a:xfrm>
        </p:grpSpPr>
        <p:sp>
          <p:nvSpPr>
            <p:cNvPr id="19501" name="Oval 48"/>
            <p:cNvSpPr>
              <a:spLocks noChangeArrowheads="1"/>
            </p:cNvSpPr>
            <p:nvPr/>
          </p:nvSpPr>
          <p:spPr bwMode="auto">
            <a:xfrm>
              <a:off x="6529108" y="5074210"/>
              <a:ext cx="365125" cy="3524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sp>
          <p:nvSpPr>
            <p:cNvPr id="19502" name="Rectangle 49"/>
            <p:cNvSpPr>
              <a:spLocks noChangeArrowheads="1"/>
            </p:cNvSpPr>
            <p:nvPr/>
          </p:nvSpPr>
          <p:spPr bwMode="auto">
            <a:xfrm>
              <a:off x="6557683" y="5090085"/>
              <a:ext cx="3175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de-DE" sz="180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</a:p>
          </p:txBody>
        </p:sp>
        <p:sp>
          <p:nvSpPr>
            <p:cNvPr id="19503" name="Line 50"/>
            <p:cNvSpPr>
              <a:spLocks noChangeShapeType="1"/>
            </p:cNvSpPr>
            <p:nvPr/>
          </p:nvSpPr>
          <p:spPr bwMode="auto">
            <a:xfrm>
              <a:off x="6894233" y="5266297"/>
              <a:ext cx="4683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4" name="Line 51"/>
            <p:cNvSpPr>
              <a:spLocks noChangeShapeType="1"/>
            </p:cNvSpPr>
            <p:nvPr/>
          </p:nvSpPr>
          <p:spPr bwMode="auto">
            <a:xfrm flipH="1">
              <a:off x="7362546" y="5190097"/>
              <a:ext cx="3175" cy="142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5" name="Line 52"/>
            <p:cNvSpPr>
              <a:spLocks noChangeShapeType="1"/>
            </p:cNvSpPr>
            <p:nvPr/>
          </p:nvSpPr>
          <p:spPr bwMode="auto">
            <a:xfrm flipH="1">
              <a:off x="7402233" y="5190097"/>
              <a:ext cx="4763" cy="142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6" name="Line 53"/>
            <p:cNvSpPr>
              <a:spLocks noChangeShapeType="1"/>
            </p:cNvSpPr>
            <p:nvPr/>
          </p:nvSpPr>
          <p:spPr bwMode="auto">
            <a:xfrm>
              <a:off x="7410171" y="5266297"/>
              <a:ext cx="4635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7" name="Line 54"/>
            <p:cNvSpPr>
              <a:spLocks noChangeShapeType="1"/>
            </p:cNvSpPr>
            <p:nvPr/>
          </p:nvSpPr>
          <p:spPr bwMode="auto">
            <a:xfrm>
              <a:off x="7581621" y="5517122"/>
              <a:ext cx="1936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8" name="Line 55"/>
            <p:cNvSpPr>
              <a:spLocks noChangeShapeType="1"/>
            </p:cNvSpPr>
            <p:nvPr/>
          </p:nvSpPr>
          <p:spPr bwMode="auto">
            <a:xfrm flipV="1">
              <a:off x="7002183" y="5266297"/>
              <a:ext cx="0" cy="255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9" name="Line 56"/>
            <p:cNvSpPr>
              <a:spLocks noChangeShapeType="1"/>
            </p:cNvSpPr>
            <p:nvPr/>
          </p:nvSpPr>
          <p:spPr bwMode="auto">
            <a:xfrm flipV="1">
              <a:off x="7767358" y="5267885"/>
              <a:ext cx="0" cy="255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10" name="Rectangle 65" descr="Konturdiamanten"/>
            <p:cNvSpPr>
              <a:spLocks noChangeArrowheads="1"/>
            </p:cNvSpPr>
            <p:nvPr/>
          </p:nvSpPr>
          <p:spPr bwMode="auto">
            <a:xfrm>
              <a:off x="7873721" y="5099610"/>
              <a:ext cx="365125" cy="339725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7005358" y="5474260"/>
              <a:ext cx="257175" cy="115888"/>
              <a:chOff x="5000" y="3397"/>
              <a:chExt cx="129" cy="67"/>
            </a:xfrm>
          </p:grpSpPr>
          <p:grpSp>
            <p:nvGrpSpPr>
              <p:cNvPr id="10" name="Group 67"/>
              <p:cNvGrpSpPr>
                <a:grpSpLocks/>
              </p:cNvGrpSpPr>
              <p:nvPr/>
            </p:nvGrpSpPr>
            <p:grpSpPr bwMode="auto">
              <a:xfrm>
                <a:off x="5016" y="3397"/>
                <a:ext cx="113" cy="67"/>
                <a:chOff x="5016" y="3397"/>
                <a:chExt cx="113" cy="67"/>
              </a:xfrm>
            </p:grpSpPr>
            <p:sp>
              <p:nvSpPr>
                <p:cNvPr id="19526" name="Oval 68"/>
                <p:cNvSpPr>
                  <a:spLocks noChangeArrowheads="1"/>
                </p:cNvSpPr>
                <p:nvPr/>
              </p:nvSpPr>
              <p:spPr bwMode="auto">
                <a:xfrm>
                  <a:off x="5025" y="3397"/>
                  <a:ext cx="20" cy="52"/>
                </a:xfrm>
                <a:prstGeom prst="ellipse">
                  <a:avLst/>
                </a:prstGeom>
                <a:solidFill>
                  <a:srgbClr val="0066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lnSpc>
                      <a:spcPct val="110000"/>
                    </a:lnSpc>
                    <a:buFont typeface="Wingdings" pitchFamily="2" charset="2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endParaRPr lang="de-DE" altLang="de-DE"/>
                </a:p>
              </p:txBody>
            </p:sp>
            <p:sp>
              <p:nvSpPr>
                <p:cNvPr id="19527" name="Oval 69"/>
                <p:cNvSpPr>
                  <a:spLocks noChangeArrowheads="1"/>
                </p:cNvSpPr>
                <p:nvPr/>
              </p:nvSpPr>
              <p:spPr bwMode="auto">
                <a:xfrm>
                  <a:off x="5050" y="3397"/>
                  <a:ext cx="20" cy="52"/>
                </a:xfrm>
                <a:prstGeom prst="ellipse">
                  <a:avLst/>
                </a:prstGeom>
                <a:solidFill>
                  <a:srgbClr val="0066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lnSpc>
                      <a:spcPct val="110000"/>
                    </a:lnSpc>
                    <a:buFont typeface="Wingdings" pitchFamily="2" charset="2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endParaRPr lang="de-DE" altLang="de-DE"/>
                </a:p>
              </p:txBody>
            </p:sp>
            <p:sp>
              <p:nvSpPr>
                <p:cNvPr id="19528" name="Oval 70"/>
                <p:cNvSpPr>
                  <a:spLocks noChangeArrowheads="1"/>
                </p:cNvSpPr>
                <p:nvPr/>
              </p:nvSpPr>
              <p:spPr bwMode="auto">
                <a:xfrm>
                  <a:off x="5075" y="3397"/>
                  <a:ext cx="20" cy="52"/>
                </a:xfrm>
                <a:prstGeom prst="ellipse">
                  <a:avLst/>
                </a:prstGeom>
                <a:solidFill>
                  <a:srgbClr val="0066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lnSpc>
                      <a:spcPct val="110000"/>
                    </a:lnSpc>
                    <a:buFont typeface="Wingdings" pitchFamily="2" charset="2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endParaRPr lang="de-DE" altLang="de-DE"/>
                </a:p>
              </p:txBody>
            </p:sp>
            <p:sp>
              <p:nvSpPr>
                <p:cNvPr id="19529" name="Oval 71"/>
                <p:cNvSpPr>
                  <a:spLocks noChangeArrowheads="1"/>
                </p:cNvSpPr>
                <p:nvPr/>
              </p:nvSpPr>
              <p:spPr bwMode="auto">
                <a:xfrm>
                  <a:off x="5099" y="3397"/>
                  <a:ext cx="21" cy="52"/>
                </a:xfrm>
                <a:prstGeom prst="ellipse">
                  <a:avLst/>
                </a:prstGeom>
                <a:solidFill>
                  <a:srgbClr val="0066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lnSpc>
                      <a:spcPct val="110000"/>
                    </a:lnSpc>
                    <a:buFont typeface="Wingdings" pitchFamily="2" charset="2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endParaRPr lang="de-DE" altLang="de-DE"/>
                </a:p>
              </p:txBody>
            </p:sp>
            <p:sp>
              <p:nvSpPr>
                <p:cNvPr id="19530" name="Rectangle 72"/>
                <p:cNvSpPr>
                  <a:spLocks noChangeArrowheads="1"/>
                </p:cNvSpPr>
                <p:nvPr/>
              </p:nvSpPr>
              <p:spPr bwMode="auto">
                <a:xfrm>
                  <a:off x="5016" y="3426"/>
                  <a:ext cx="113" cy="38"/>
                </a:xfrm>
                <a:prstGeom prst="rect">
                  <a:avLst/>
                </a:pr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lnSpc>
                      <a:spcPct val="110000"/>
                    </a:lnSpc>
                    <a:buFont typeface="Wingdings" pitchFamily="2" charset="2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endParaRPr lang="de-DE" altLang="de-DE"/>
                </a:p>
              </p:txBody>
            </p:sp>
          </p:grpSp>
          <p:sp>
            <p:nvSpPr>
              <p:cNvPr id="19525" name="Line 73"/>
              <p:cNvSpPr>
                <a:spLocks noChangeShapeType="1"/>
              </p:cNvSpPr>
              <p:nvPr/>
            </p:nvSpPr>
            <p:spPr bwMode="auto">
              <a:xfrm flipH="1">
                <a:off x="5000" y="3424"/>
                <a:ext cx="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9512" name="Line 74"/>
            <p:cNvSpPr>
              <a:spLocks noChangeShapeType="1"/>
            </p:cNvSpPr>
            <p:nvPr/>
          </p:nvSpPr>
          <p:spPr bwMode="auto">
            <a:xfrm>
              <a:off x="7251421" y="5517122"/>
              <a:ext cx="127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7362546" y="5437747"/>
              <a:ext cx="323850" cy="153988"/>
              <a:chOff x="5180" y="3375"/>
              <a:chExt cx="163" cy="91"/>
            </a:xfrm>
          </p:grpSpPr>
          <p:sp>
            <p:nvSpPr>
              <p:cNvPr id="19516" name="Rectangle 76"/>
              <p:cNvSpPr>
                <a:spLocks noChangeArrowheads="1"/>
              </p:cNvSpPr>
              <p:nvPr/>
            </p:nvSpPr>
            <p:spPr bwMode="auto">
              <a:xfrm>
                <a:off x="5180" y="3375"/>
                <a:ext cx="163" cy="9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de-DE" altLang="de-DE"/>
              </a:p>
            </p:txBody>
          </p:sp>
          <p:grpSp>
            <p:nvGrpSpPr>
              <p:cNvPr id="12" name="Group 77"/>
              <p:cNvGrpSpPr>
                <a:grpSpLocks/>
              </p:cNvGrpSpPr>
              <p:nvPr/>
            </p:nvGrpSpPr>
            <p:grpSpPr bwMode="auto">
              <a:xfrm>
                <a:off x="5204" y="3392"/>
                <a:ext cx="108" cy="58"/>
                <a:chOff x="5204" y="3392"/>
                <a:chExt cx="108" cy="58"/>
              </a:xfrm>
            </p:grpSpPr>
            <p:sp>
              <p:nvSpPr>
                <p:cNvPr id="1951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232" y="3392"/>
                  <a:ext cx="2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519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5234" y="3394"/>
                  <a:ext cx="56" cy="3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520" name="Line 80"/>
                <p:cNvSpPr>
                  <a:spLocks noChangeShapeType="1"/>
                </p:cNvSpPr>
                <p:nvPr/>
              </p:nvSpPr>
              <p:spPr bwMode="auto">
                <a:xfrm>
                  <a:off x="5238" y="3424"/>
                  <a:ext cx="50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521" name="Line 81"/>
                <p:cNvSpPr>
                  <a:spLocks noChangeShapeType="1"/>
                </p:cNvSpPr>
                <p:nvPr/>
              </p:nvSpPr>
              <p:spPr bwMode="auto">
                <a:xfrm>
                  <a:off x="5288" y="3396"/>
                  <a:ext cx="0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522" name="Line 82"/>
                <p:cNvSpPr>
                  <a:spLocks noChangeShapeType="1"/>
                </p:cNvSpPr>
                <p:nvPr/>
              </p:nvSpPr>
              <p:spPr bwMode="auto">
                <a:xfrm>
                  <a:off x="5204" y="3422"/>
                  <a:ext cx="10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523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256" y="3394"/>
                  <a:ext cx="0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9514" name="Line 84"/>
            <p:cNvSpPr>
              <a:spLocks noChangeShapeType="1"/>
            </p:cNvSpPr>
            <p:nvPr/>
          </p:nvSpPr>
          <p:spPr bwMode="auto">
            <a:xfrm flipV="1">
              <a:off x="7530821" y="5607610"/>
              <a:ext cx="0" cy="2190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9515" name="Text Box 85"/>
            <p:cNvSpPr txBox="1">
              <a:spLocks noChangeArrowheads="1"/>
            </p:cNvSpPr>
            <p:nvPr/>
          </p:nvSpPr>
          <p:spPr bwMode="auto">
            <a:xfrm>
              <a:off x="7470496" y="5779060"/>
              <a:ext cx="112713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8000"/>
                </a:lnSpc>
                <a:spcBef>
                  <a:spcPct val="50000"/>
                </a:spcBef>
                <a:buFontTx/>
                <a:buNone/>
              </a:pPr>
              <a:r>
                <a:rPr lang="en-US" altLang="de-DE">
                  <a:solidFill>
                    <a:srgbClr val="FFFFFF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endParaRPr lang="en-US" altLang="de-DE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16020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96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3970" name="think-cell Folie" r:id="rId3" imgW="360" imgH="360" progId="">
              <p:embed/>
            </p:oleObj>
          </a:graphicData>
        </a:graphic>
      </p:graphicFrame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 smtClean="0"/>
              <a:t>Compensación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Serie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endParaRPr lang="de-DE" altLang="de-DE" b="0" dirty="0" smtClean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270000" y="1323975"/>
            <a:ext cx="2174875" cy="5014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022475" y="1335088"/>
            <a:ext cx="5635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FSC</a:t>
            </a:r>
          </a:p>
        </p:txBody>
      </p:sp>
      <p:sp>
        <p:nvSpPr>
          <p:cNvPr id="19462" name="Rectangle 77"/>
          <p:cNvSpPr>
            <a:spLocks noChangeArrowheads="1"/>
          </p:cNvSpPr>
          <p:nvPr/>
        </p:nvSpPr>
        <p:spPr bwMode="auto">
          <a:xfrm>
            <a:off x="5786438" y="1317625"/>
            <a:ext cx="2171700" cy="5014913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63" name="Rectangle 78"/>
          <p:cNvSpPr>
            <a:spLocks noChangeArrowheads="1"/>
          </p:cNvSpPr>
          <p:nvPr/>
        </p:nvSpPr>
        <p:spPr bwMode="auto">
          <a:xfrm>
            <a:off x="6516688" y="1343025"/>
            <a:ext cx="7000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FFFFFF"/>
                </a:solidFill>
                <a:latin typeface="Arial Narrow" pitchFamily="34" charset="0"/>
              </a:rPr>
              <a:t>TCSC</a:t>
            </a:r>
          </a:p>
        </p:txBody>
      </p:sp>
      <p:sp>
        <p:nvSpPr>
          <p:cNvPr id="19464" name="Rectangle 150"/>
          <p:cNvSpPr>
            <a:spLocks noChangeArrowheads="1"/>
          </p:cNvSpPr>
          <p:nvPr/>
        </p:nvSpPr>
        <p:spPr bwMode="auto">
          <a:xfrm>
            <a:off x="3533775" y="1322388"/>
            <a:ext cx="2174875" cy="50149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de-DE" sz="120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sz="1200"/>
              <a:t>  </a:t>
            </a:r>
          </a:p>
        </p:txBody>
      </p:sp>
      <p:sp>
        <p:nvSpPr>
          <p:cNvPr id="19465" name="Rectangle 151"/>
          <p:cNvSpPr>
            <a:spLocks noChangeArrowheads="1"/>
          </p:cNvSpPr>
          <p:nvPr/>
        </p:nvSpPr>
        <p:spPr bwMode="auto">
          <a:xfrm>
            <a:off x="4303713" y="1333500"/>
            <a:ext cx="6905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 Narrow" pitchFamily="34" charset="0"/>
              </a:rPr>
              <a:t>TPSC</a:t>
            </a:r>
          </a:p>
        </p:txBody>
      </p:sp>
      <p:sp>
        <p:nvSpPr>
          <p:cNvPr id="19466" name="Rectangle 32"/>
          <p:cNvSpPr>
            <a:spLocks noChangeArrowheads="1"/>
          </p:cNvSpPr>
          <p:nvPr/>
        </p:nvSpPr>
        <p:spPr bwMode="auto">
          <a:xfrm>
            <a:off x="1730375" y="1965325"/>
            <a:ext cx="13382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F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ixed </a:t>
            </a: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S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eries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C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ompensation</a:t>
            </a:r>
          </a:p>
        </p:txBody>
      </p:sp>
      <p:sp>
        <p:nvSpPr>
          <p:cNvPr id="19467" name="AutoShape 33"/>
          <p:cNvSpPr>
            <a:spLocks noChangeArrowheads="1"/>
          </p:cNvSpPr>
          <p:nvPr/>
        </p:nvSpPr>
        <p:spPr bwMode="auto">
          <a:xfrm>
            <a:off x="1381125" y="2690813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68" name="AutoShape 34"/>
          <p:cNvSpPr>
            <a:spLocks noChangeArrowheads="1"/>
          </p:cNvSpPr>
          <p:nvPr/>
        </p:nvSpPr>
        <p:spPr bwMode="auto">
          <a:xfrm>
            <a:off x="1381125" y="3013075"/>
            <a:ext cx="290513" cy="147638"/>
          </a:xfrm>
          <a:prstGeom prst="rightArrow">
            <a:avLst>
              <a:gd name="adj1" fmla="val 50000"/>
              <a:gd name="adj2" fmla="val 983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69" name="AutoShape 35"/>
          <p:cNvSpPr>
            <a:spLocks noChangeArrowheads="1"/>
          </p:cNvSpPr>
          <p:nvPr/>
        </p:nvSpPr>
        <p:spPr bwMode="auto">
          <a:xfrm>
            <a:off x="1381125" y="3336925"/>
            <a:ext cx="290513" cy="147638"/>
          </a:xfrm>
          <a:prstGeom prst="rightArrow">
            <a:avLst>
              <a:gd name="adj1" fmla="val 50000"/>
              <a:gd name="adj2" fmla="val 983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70" name="AutoShape 36"/>
          <p:cNvSpPr>
            <a:spLocks noChangeArrowheads="1"/>
          </p:cNvSpPr>
          <p:nvPr/>
        </p:nvSpPr>
        <p:spPr bwMode="auto">
          <a:xfrm>
            <a:off x="1381125" y="3660775"/>
            <a:ext cx="290513" cy="147638"/>
          </a:xfrm>
          <a:prstGeom prst="rightArrow">
            <a:avLst>
              <a:gd name="adj1" fmla="val 50000"/>
              <a:gd name="adj2" fmla="val 983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71" name="Rectangle 38"/>
          <p:cNvSpPr>
            <a:spLocks noChangeArrowheads="1"/>
          </p:cNvSpPr>
          <p:nvPr/>
        </p:nvSpPr>
        <p:spPr bwMode="auto">
          <a:xfrm>
            <a:off x="1768475" y="2943225"/>
            <a:ext cx="93186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Protection</a:t>
            </a:r>
          </a:p>
        </p:txBody>
      </p:sp>
      <p:sp>
        <p:nvSpPr>
          <p:cNvPr id="19472" name="Rectangle 42"/>
          <p:cNvSpPr>
            <a:spLocks noChangeArrowheads="1"/>
          </p:cNvSpPr>
          <p:nvPr/>
        </p:nvSpPr>
        <p:spPr bwMode="auto">
          <a:xfrm>
            <a:off x="1863725" y="3611563"/>
            <a:ext cx="10842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Bypass Switch</a:t>
            </a:r>
          </a:p>
        </p:txBody>
      </p:sp>
      <p:sp>
        <p:nvSpPr>
          <p:cNvPr id="19473" name="Rectangle 43"/>
          <p:cNvSpPr>
            <a:spLocks noChangeArrowheads="1"/>
          </p:cNvSpPr>
          <p:nvPr/>
        </p:nvSpPr>
        <p:spPr bwMode="auto">
          <a:xfrm>
            <a:off x="1870075" y="3313113"/>
            <a:ext cx="6762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Arresters</a:t>
            </a:r>
          </a:p>
        </p:txBody>
      </p:sp>
      <p:sp>
        <p:nvSpPr>
          <p:cNvPr id="19474" name="Rectangle 44"/>
          <p:cNvSpPr>
            <a:spLocks noChangeArrowheads="1"/>
          </p:cNvSpPr>
          <p:nvPr/>
        </p:nvSpPr>
        <p:spPr bwMode="auto">
          <a:xfrm>
            <a:off x="1868488" y="2649538"/>
            <a:ext cx="79533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Capacitors</a:t>
            </a:r>
          </a:p>
        </p:txBody>
      </p:sp>
      <p:sp>
        <p:nvSpPr>
          <p:cNvPr id="19475" name="Rectangle 31"/>
          <p:cNvSpPr>
            <a:spLocks noChangeArrowheads="1"/>
          </p:cNvSpPr>
          <p:nvPr/>
        </p:nvSpPr>
        <p:spPr bwMode="auto">
          <a:xfrm>
            <a:off x="1460500" y="4325938"/>
            <a:ext cx="1731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110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kV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 800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100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MVAr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1200</a:t>
            </a:r>
          </a:p>
        </p:txBody>
      </p:sp>
      <p:sp>
        <p:nvSpPr>
          <p:cNvPr id="19476" name="Rectangle 37"/>
          <p:cNvSpPr>
            <a:spLocks noChangeArrowheads="1"/>
          </p:cNvSpPr>
          <p:nvPr/>
        </p:nvSpPr>
        <p:spPr bwMode="auto">
          <a:xfrm>
            <a:off x="2271713" y="3248025"/>
            <a:ext cx="1841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de-DE" sz="1600">
              <a:latin typeface="Arial Narrow" pitchFamily="34" charset="0"/>
            </a:endParaRPr>
          </a:p>
        </p:txBody>
      </p:sp>
      <p:sp>
        <p:nvSpPr>
          <p:cNvPr id="19477" name="Rectangle 40"/>
          <p:cNvSpPr>
            <a:spLocks noChangeArrowheads="1"/>
          </p:cNvSpPr>
          <p:nvPr/>
        </p:nvSpPr>
        <p:spPr bwMode="auto">
          <a:xfrm>
            <a:off x="2012950" y="2595563"/>
            <a:ext cx="1841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de-DE" sz="1600">
              <a:latin typeface="Arial Narrow" pitchFamily="34" charset="0"/>
            </a:endParaRP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1384300" y="5087938"/>
            <a:ext cx="1836738" cy="715962"/>
            <a:chOff x="1384580" y="4993247"/>
            <a:chExt cx="1836738" cy="715962"/>
          </a:xfrm>
        </p:grpSpPr>
        <p:sp>
          <p:nvSpPr>
            <p:cNvPr id="19553" name="Oval 13"/>
            <p:cNvSpPr>
              <a:spLocks noChangeArrowheads="1"/>
            </p:cNvSpPr>
            <p:nvPr/>
          </p:nvSpPr>
          <p:spPr bwMode="auto">
            <a:xfrm>
              <a:off x="1384580" y="4993247"/>
              <a:ext cx="390525" cy="4095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sp>
          <p:nvSpPr>
            <p:cNvPr id="19554" name="Line 14"/>
            <p:cNvSpPr>
              <a:spLocks noChangeShapeType="1"/>
            </p:cNvSpPr>
            <p:nvPr/>
          </p:nvSpPr>
          <p:spPr bwMode="auto">
            <a:xfrm>
              <a:off x="1778280" y="5204384"/>
              <a:ext cx="5016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55" name="Rectangle 15"/>
            <p:cNvSpPr>
              <a:spLocks noChangeArrowheads="1"/>
            </p:cNvSpPr>
            <p:nvPr/>
          </p:nvSpPr>
          <p:spPr bwMode="auto">
            <a:xfrm>
              <a:off x="1433793" y="5036109"/>
              <a:ext cx="3175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de-DE" sz="180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</a:p>
          </p:txBody>
        </p:sp>
        <p:sp>
          <p:nvSpPr>
            <p:cNvPr id="19556" name="Rectangle 16"/>
            <p:cNvSpPr>
              <a:spLocks noChangeArrowheads="1"/>
            </p:cNvSpPr>
            <p:nvPr/>
          </p:nvSpPr>
          <p:spPr bwMode="auto">
            <a:xfrm>
              <a:off x="2146580" y="5598084"/>
              <a:ext cx="288925" cy="1111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sp>
          <p:nvSpPr>
            <p:cNvPr id="19557" name="Line 17"/>
            <p:cNvSpPr>
              <a:spLocks noChangeShapeType="1"/>
            </p:cNvSpPr>
            <p:nvPr/>
          </p:nvSpPr>
          <p:spPr bwMode="auto">
            <a:xfrm flipV="1">
              <a:off x="1952905" y="5655234"/>
              <a:ext cx="2873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58" name="Line 18"/>
            <p:cNvSpPr>
              <a:spLocks noChangeShapeType="1"/>
            </p:cNvSpPr>
            <p:nvPr/>
          </p:nvSpPr>
          <p:spPr bwMode="auto">
            <a:xfrm flipV="1">
              <a:off x="2245005" y="5658409"/>
              <a:ext cx="141288" cy="25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59" name="Line 19"/>
            <p:cNvSpPr>
              <a:spLocks noChangeShapeType="1"/>
            </p:cNvSpPr>
            <p:nvPr/>
          </p:nvSpPr>
          <p:spPr bwMode="auto">
            <a:xfrm>
              <a:off x="2389468" y="5655234"/>
              <a:ext cx="25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0" name="Line 20"/>
            <p:cNvSpPr>
              <a:spLocks noChangeShapeType="1"/>
            </p:cNvSpPr>
            <p:nvPr/>
          </p:nvSpPr>
          <p:spPr bwMode="auto">
            <a:xfrm flipH="1">
              <a:off x="2279930" y="5129772"/>
              <a:ext cx="1588" cy="142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1" name="Line 21"/>
            <p:cNvSpPr>
              <a:spLocks noChangeShapeType="1"/>
            </p:cNvSpPr>
            <p:nvPr/>
          </p:nvSpPr>
          <p:spPr bwMode="auto">
            <a:xfrm flipH="1">
              <a:off x="2325968" y="5129772"/>
              <a:ext cx="0" cy="142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2" name="Line 22"/>
            <p:cNvSpPr>
              <a:spLocks noChangeShapeType="1"/>
            </p:cNvSpPr>
            <p:nvPr/>
          </p:nvSpPr>
          <p:spPr bwMode="auto">
            <a:xfrm>
              <a:off x="2330730" y="5204384"/>
              <a:ext cx="488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2148168" y="5404409"/>
              <a:ext cx="288925" cy="107950"/>
              <a:chOff x="3736" y="3390"/>
              <a:chExt cx="136" cy="64"/>
            </a:xfrm>
          </p:grpSpPr>
          <p:sp>
            <p:nvSpPr>
              <p:cNvPr id="19569" name="Rectangle 24"/>
              <p:cNvSpPr>
                <a:spLocks noChangeArrowheads="1"/>
              </p:cNvSpPr>
              <p:nvPr/>
            </p:nvSpPr>
            <p:spPr bwMode="auto">
              <a:xfrm>
                <a:off x="3736" y="3390"/>
                <a:ext cx="136" cy="6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de-DE" altLang="de-DE"/>
              </a:p>
            </p:txBody>
          </p:sp>
          <p:sp>
            <p:nvSpPr>
              <p:cNvPr id="19570" name="AutoShape 25"/>
              <p:cNvSpPr>
                <a:spLocks noChangeArrowheads="1"/>
              </p:cNvSpPr>
              <p:nvPr/>
            </p:nvSpPr>
            <p:spPr bwMode="auto">
              <a:xfrm rot="5460000">
                <a:off x="3747" y="3390"/>
                <a:ext cx="50" cy="6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de-DE" altLang="de-DE"/>
              </a:p>
            </p:txBody>
          </p:sp>
          <p:sp>
            <p:nvSpPr>
              <p:cNvPr id="19571" name="AutoShape 26"/>
              <p:cNvSpPr>
                <a:spLocks noChangeArrowheads="1"/>
              </p:cNvSpPr>
              <p:nvPr/>
            </p:nvSpPr>
            <p:spPr bwMode="auto">
              <a:xfrm rot="-5460000">
                <a:off x="3811" y="3392"/>
                <a:ext cx="50" cy="6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de-DE" altLang="de-DE"/>
              </a:p>
            </p:txBody>
          </p:sp>
        </p:grpSp>
        <p:sp>
          <p:nvSpPr>
            <p:cNvPr id="19564" name="Line 27"/>
            <p:cNvSpPr>
              <a:spLocks noChangeShapeType="1"/>
            </p:cNvSpPr>
            <p:nvPr/>
          </p:nvSpPr>
          <p:spPr bwMode="auto">
            <a:xfrm flipH="1">
              <a:off x="1951318" y="5458384"/>
              <a:ext cx="190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5" name="Line 28"/>
            <p:cNvSpPr>
              <a:spLocks noChangeShapeType="1"/>
            </p:cNvSpPr>
            <p:nvPr/>
          </p:nvSpPr>
          <p:spPr bwMode="auto">
            <a:xfrm>
              <a:off x="2440268" y="5461559"/>
              <a:ext cx="2016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6" name="Line 29"/>
            <p:cNvSpPr>
              <a:spLocks noChangeShapeType="1"/>
            </p:cNvSpPr>
            <p:nvPr/>
          </p:nvSpPr>
          <p:spPr bwMode="auto">
            <a:xfrm flipV="1">
              <a:off x="1954493" y="5201209"/>
              <a:ext cx="0" cy="4587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7" name="Line 30"/>
            <p:cNvSpPr>
              <a:spLocks noChangeShapeType="1"/>
            </p:cNvSpPr>
            <p:nvPr/>
          </p:nvSpPr>
          <p:spPr bwMode="auto">
            <a:xfrm flipV="1">
              <a:off x="2641880" y="5204384"/>
              <a:ext cx="0" cy="4556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68" name="Rectangle 41" descr="Konturdiamanten"/>
            <p:cNvSpPr>
              <a:spLocks noChangeArrowheads="1"/>
            </p:cNvSpPr>
            <p:nvPr/>
          </p:nvSpPr>
          <p:spPr bwMode="auto">
            <a:xfrm>
              <a:off x="2830793" y="5050397"/>
              <a:ext cx="390525" cy="336550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</p:grpSp>
      <p:sp>
        <p:nvSpPr>
          <p:cNvPr id="19479" name="AutoShape 33"/>
          <p:cNvSpPr>
            <a:spLocks noChangeArrowheads="1"/>
          </p:cNvSpPr>
          <p:nvPr/>
        </p:nvSpPr>
        <p:spPr bwMode="auto">
          <a:xfrm>
            <a:off x="3714750" y="2676525"/>
            <a:ext cx="290513" cy="147638"/>
          </a:xfrm>
          <a:prstGeom prst="rightArrow">
            <a:avLst>
              <a:gd name="adj1" fmla="val 50000"/>
              <a:gd name="adj2" fmla="val 983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80" name="AutoShape 34"/>
          <p:cNvSpPr>
            <a:spLocks noChangeArrowheads="1"/>
          </p:cNvSpPr>
          <p:nvPr/>
        </p:nvSpPr>
        <p:spPr bwMode="auto">
          <a:xfrm>
            <a:off x="3714750" y="2998788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81" name="AutoShape 35"/>
          <p:cNvSpPr>
            <a:spLocks noChangeArrowheads="1"/>
          </p:cNvSpPr>
          <p:nvPr/>
        </p:nvSpPr>
        <p:spPr bwMode="auto">
          <a:xfrm>
            <a:off x="3714750" y="3322638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82" name="AutoShape 36"/>
          <p:cNvSpPr>
            <a:spLocks noChangeArrowheads="1"/>
          </p:cNvSpPr>
          <p:nvPr/>
        </p:nvSpPr>
        <p:spPr bwMode="auto">
          <a:xfrm>
            <a:off x="3714750" y="3646488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83" name="Rectangle 38"/>
          <p:cNvSpPr>
            <a:spLocks noChangeArrowheads="1"/>
          </p:cNvSpPr>
          <p:nvPr/>
        </p:nvSpPr>
        <p:spPr bwMode="auto">
          <a:xfrm>
            <a:off x="4102100" y="2928938"/>
            <a:ext cx="931863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Protection</a:t>
            </a:r>
          </a:p>
        </p:txBody>
      </p:sp>
      <p:sp>
        <p:nvSpPr>
          <p:cNvPr id="19484" name="Rectangle 42"/>
          <p:cNvSpPr>
            <a:spLocks noChangeArrowheads="1"/>
          </p:cNvSpPr>
          <p:nvPr/>
        </p:nvSpPr>
        <p:spPr bwMode="auto">
          <a:xfrm>
            <a:off x="4197350" y="3597275"/>
            <a:ext cx="10842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Bypass Switch</a:t>
            </a:r>
          </a:p>
        </p:txBody>
      </p:sp>
      <p:sp>
        <p:nvSpPr>
          <p:cNvPr id="19485" name="Rectangle 43"/>
          <p:cNvSpPr>
            <a:spLocks noChangeArrowheads="1"/>
          </p:cNvSpPr>
          <p:nvPr/>
        </p:nvSpPr>
        <p:spPr bwMode="auto">
          <a:xfrm>
            <a:off x="4203700" y="3298825"/>
            <a:ext cx="11922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Thyristor Valves</a:t>
            </a:r>
          </a:p>
        </p:txBody>
      </p:sp>
      <p:sp>
        <p:nvSpPr>
          <p:cNvPr id="19486" name="Rectangle 44"/>
          <p:cNvSpPr>
            <a:spLocks noChangeArrowheads="1"/>
          </p:cNvSpPr>
          <p:nvPr/>
        </p:nvSpPr>
        <p:spPr bwMode="auto">
          <a:xfrm>
            <a:off x="4202113" y="2635250"/>
            <a:ext cx="7953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  <a:latin typeface="Arial Narrow" pitchFamily="34" charset="0"/>
              </a:rPr>
              <a:t>Capacitors</a:t>
            </a:r>
          </a:p>
        </p:txBody>
      </p:sp>
      <p:grpSp>
        <p:nvGrpSpPr>
          <p:cNvPr id="4" name="Gruppieren 2"/>
          <p:cNvGrpSpPr>
            <a:grpSpLocks/>
          </p:cNvGrpSpPr>
          <p:nvPr/>
        </p:nvGrpSpPr>
        <p:grpSpPr bwMode="auto">
          <a:xfrm>
            <a:off x="3767138" y="5083175"/>
            <a:ext cx="1755775" cy="1069975"/>
            <a:chOff x="3767088" y="4988568"/>
            <a:chExt cx="1755775" cy="1069975"/>
          </a:xfrm>
        </p:grpSpPr>
        <p:sp>
          <p:nvSpPr>
            <p:cNvPr id="19531" name="Oval 92"/>
            <p:cNvSpPr>
              <a:spLocks noChangeArrowheads="1"/>
            </p:cNvSpPr>
            <p:nvPr/>
          </p:nvSpPr>
          <p:spPr bwMode="auto">
            <a:xfrm>
              <a:off x="3767088" y="4988568"/>
              <a:ext cx="374650" cy="3873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sp>
          <p:nvSpPr>
            <p:cNvPr id="19532" name="Rectangle 93"/>
            <p:cNvSpPr>
              <a:spLocks noChangeArrowheads="1"/>
            </p:cNvSpPr>
            <p:nvPr/>
          </p:nvSpPr>
          <p:spPr bwMode="auto">
            <a:xfrm>
              <a:off x="3790900" y="5013968"/>
              <a:ext cx="3079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 defTabSz="762000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de-DE" sz="180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</a:p>
          </p:txBody>
        </p:sp>
        <p:sp>
          <p:nvSpPr>
            <p:cNvPr id="19533" name="Line 94"/>
            <p:cNvSpPr>
              <a:spLocks noChangeShapeType="1"/>
            </p:cNvSpPr>
            <p:nvPr/>
          </p:nvSpPr>
          <p:spPr bwMode="auto">
            <a:xfrm>
              <a:off x="4141738" y="5188593"/>
              <a:ext cx="4810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34" name="Line 95"/>
            <p:cNvSpPr>
              <a:spLocks noChangeShapeType="1"/>
            </p:cNvSpPr>
            <p:nvPr/>
          </p:nvSpPr>
          <p:spPr bwMode="auto">
            <a:xfrm>
              <a:off x="4621163" y="5110805"/>
              <a:ext cx="1588" cy="1460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35" name="Line 96"/>
            <p:cNvSpPr>
              <a:spLocks noChangeShapeType="1"/>
            </p:cNvSpPr>
            <p:nvPr/>
          </p:nvSpPr>
          <p:spPr bwMode="auto">
            <a:xfrm flipH="1">
              <a:off x="4664025" y="5110805"/>
              <a:ext cx="1588" cy="1460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36" name="Line 97"/>
            <p:cNvSpPr>
              <a:spLocks noChangeShapeType="1"/>
            </p:cNvSpPr>
            <p:nvPr/>
          </p:nvSpPr>
          <p:spPr bwMode="auto">
            <a:xfrm>
              <a:off x="4670375" y="5188593"/>
              <a:ext cx="471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37" name="Line 98"/>
            <p:cNvSpPr>
              <a:spLocks noChangeShapeType="1"/>
            </p:cNvSpPr>
            <p:nvPr/>
          </p:nvSpPr>
          <p:spPr bwMode="auto">
            <a:xfrm flipV="1">
              <a:off x="4848175" y="5439418"/>
              <a:ext cx="196850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38" name="Line 99"/>
            <p:cNvSpPr>
              <a:spLocks noChangeShapeType="1"/>
            </p:cNvSpPr>
            <p:nvPr/>
          </p:nvSpPr>
          <p:spPr bwMode="auto">
            <a:xfrm flipV="1">
              <a:off x="4254450" y="5188593"/>
              <a:ext cx="0" cy="257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39" name="Line 100"/>
            <p:cNvSpPr>
              <a:spLocks noChangeShapeType="1"/>
            </p:cNvSpPr>
            <p:nvPr/>
          </p:nvSpPr>
          <p:spPr bwMode="auto">
            <a:xfrm flipV="1">
              <a:off x="5040263" y="5193355"/>
              <a:ext cx="0" cy="2492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40" name="Rectangle 107" descr="Konturdiamanten"/>
            <p:cNvSpPr>
              <a:spLocks noChangeArrowheads="1"/>
            </p:cNvSpPr>
            <p:nvPr/>
          </p:nvSpPr>
          <p:spPr bwMode="auto">
            <a:xfrm>
              <a:off x="5148213" y="5021905"/>
              <a:ext cx="374650" cy="342900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4256038" y="5399730"/>
              <a:ext cx="263525" cy="112713"/>
              <a:chOff x="5000" y="3397"/>
              <a:chExt cx="129" cy="67"/>
            </a:xfrm>
            <a:solidFill>
              <a:schemeClr val="accent1"/>
            </a:solidFill>
          </p:grpSpPr>
          <p:grpSp>
            <p:nvGrpSpPr>
              <p:cNvPr id="6" name="Group 109"/>
              <p:cNvGrpSpPr>
                <a:grpSpLocks/>
              </p:cNvGrpSpPr>
              <p:nvPr/>
            </p:nvGrpSpPr>
            <p:grpSpPr bwMode="auto">
              <a:xfrm>
                <a:off x="5016" y="3397"/>
                <a:ext cx="113" cy="67"/>
                <a:chOff x="5016" y="3397"/>
                <a:chExt cx="113" cy="67"/>
              </a:xfrm>
              <a:grpFill/>
            </p:grpSpPr>
            <p:sp>
              <p:nvSpPr>
                <p:cNvPr id="285" name="Oval 110"/>
                <p:cNvSpPr>
                  <a:spLocks noChangeArrowheads="1"/>
                </p:cNvSpPr>
                <p:nvPr/>
              </p:nvSpPr>
              <p:spPr bwMode="auto">
                <a:xfrm>
                  <a:off x="5025" y="3397"/>
                  <a:ext cx="20" cy="52"/>
                </a:xfrm>
                <a:prstGeom prst="ellips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86" name="Oval 111"/>
                <p:cNvSpPr>
                  <a:spLocks noChangeArrowheads="1"/>
                </p:cNvSpPr>
                <p:nvPr/>
              </p:nvSpPr>
              <p:spPr bwMode="auto">
                <a:xfrm>
                  <a:off x="5050" y="3397"/>
                  <a:ext cx="20" cy="52"/>
                </a:xfrm>
                <a:prstGeom prst="ellips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87" name="Oval 112"/>
                <p:cNvSpPr>
                  <a:spLocks noChangeArrowheads="1"/>
                </p:cNvSpPr>
                <p:nvPr/>
              </p:nvSpPr>
              <p:spPr bwMode="auto">
                <a:xfrm>
                  <a:off x="5075" y="3397"/>
                  <a:ext cx="20" cy="52"/>
                </a:xfrm>
                <a:prstGeom prst="ellips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88" name="Oval 113"/>
                <p:cNvSpPr>
                  <a:spLocks noChangeArrowheads="1"/>
                </p:cNvSpPr>
                <p:nvPr/>
              </p:nvSpPr>
              <p:spPr bwMode="auto">
                <a:xfrm>
                  <a:off x="5099" y="3397"/>
                  <a:ext cx="21" cy="52"/>
                </a:xfrm>
                <a:prstGeom prst="ellips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89" name="Rectangle 114"/>
                <p:cNvSpPr>
                  <a:spLocks noChangeArrowheads="1"/>
                </p:cNvSpPr>
                <p:nvPr/>
              </p:nvSpPr>
              <p:spPr bwMode="auto">
                <a:xfrm>
                  <a:off x="5016" y="3426"/>
                  <a:ext cx="113" cy="3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284" name="Line 115"/>
              <p:cNvSpPr>
                <a:spLocks noChangeShapeType="1"/>
              </p:cNvSpPr>
              <p:nvPr/>
            </p:nvSpPr>
            <p:spPr bwMode="auto">
              <a:xfrm flipH="1">
                <a:off x="5000" y="3424"/>
                <a:ext cx="25" cy="0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19542" name="Line 116"/>
            <p:cNvSpPr>
              <a:spLocks noChangeShapeType="1"/>
            </p:cNvSpPr>
            <p:nvPr/>
          </p:nvSpPr>
          <p:spPr bwMode="auto">
            <a:xfrm flipV="1">
              <a:off x="4508450" y="5442593"/>
              <a:ext cx="131763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43" name="Rectangle 117"/>
            <p:cNvSpPr>
              <a:spLocks noChangeArrowheads="1"/>
            </p:cNvSpPr>
            <p:nvPr/>
          </p:nvSpPr>
          <p:spPr bwMode="auto">
            <a:xfrm>
              <a:off x="4622750" y="5361630"/>
              <a:ext cx="333375" cy="1555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sp>
          <p:nvSpPr>
            <p:cNvPr id="19544" name="Text Box 120"/>
            <p:cNvSpPr txBox="1">
              <a:spLocks noChangeArrowheads="1"/>
            </p:cNvSpPr>
            <p:nvPr/>
          </p:nvSpPr>
          <p:spPr bwMode="auto">
            <a:xfrm>
              <a:off x="4486225" y="5709293"/>
              <a:ext cx="666750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8000"/>
                </a:lnSpc>
                <a:spcBef>
                  <a:spcPct val="50000"/>
                </a:spcBef>
                <a:buFontTx/>
                <a:buNone/>
              </a:pPr>
              <a:r>
                <a:rPr lang="en-US" altLang="de-DE" sz="1200">
                  <a:solidFill>
                    <a:srgbClr val="FFFFFF"/>
                  </a:solidFill>
                  <a:latin typeface="Times New Roman" pitchFamily="18" charset="0"/>
                </a:rPr>
                <a:t>I</a:t>
              </a:r>
              <a:r>
                <a:rPr lang="en-US" altLang="de-DE" sz="1200" baseline="-25000">
                  <a:solidFill>
                    <a:srgbClr val="FFFFFF"/>
                  </a:solidFill>
                  <a:latin typeface="Times New Roman" pitchFamily="18" charset="0"/>
                </a:rPr>
                <a:t>Lim</a:t>
              </a:r>
              <a:endParaRPr lang="en-US" altLang="de-DE" baseline="-2500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algn="ctr" eaLnBrk="1" hangingPunct="1">
                <a:lnSpc>
                  <a:spcPct val="88000"/>
                </a:lnSpc>
                <a:spcBef>
                  <a:spcPct val="50000"/>
                </a:spcBef>
                <a:buFontTx/>
                <a:buNone/>
              </a:pPr>
              <a:endParaRPr lang="en-US" altLang="de-DE" sz="9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545" name="Line 121"/>
            <p:cNvSpPr>
              <a:spLocks noChangeShapeType="1"/>
            </p:cNvSpPr>
            <p:nvPr/>
          </p:nvSpPr>
          <p:spPr bwMode="auto">
            <a:xfrm flipV="1">
              <a:off x="4795788" y="5529905"/>
              <a:ext cx="0" cy="22066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7" name="Group 125"/>
            <p:cNvGrpSpPr>
              <a:grpSpLocks/>
            </p:cNvGrpSpPr>
            <p:nvPr/>
          </p:nvGrpSpPr>
          <p:grpSpPr bwMode="auto">
            <a:xfrm>
              <a:off x="4683075" y="5385443"/>
              <a:ext cx="196850" cy="111125"/>
              <a:chOff x="2675" y="3643"/>
              <a:chExt cx="124" cy="70"/>
            </a:xfrm>
          </p:grpSpPr>
          <p:sp>
            <p:nvSpPr>
              <p:cNvPr id="19547" name="Line 126"/>
              <p:cNvSpPr>
                <a:spLocks noChangeShapeType="1"/>
              </p:cNvSpPr>
              <p:nvPr/>
            </p:nvSpPr>
            <p:spPr bwMode="auto">
              <a:xfrm flipH="1">
                <a:off x="2707" y="3647"/>
                <a:ext cx="2" cy="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548" name="Line 127"/>
              <p:cNvSpPr>
                <a:spLocks noChangeShapeType="1"/>
              </p:cNvSpPr>
              <p:nvPr/>
            </p:nvSpPr>
            <p:spPr bwMode="auto">
              <a:xfrm flipV="1">
                <a:off x="2709" y="3649"/>
                <a:ext cx="65" cy="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549" name="Line 128"/>
              <p:cNvSpPr>
                <a:spLocks noChangeShapeType="1"/>
              </p:cNvSpPr>
              <p:nvPr/>
            </p:nvSpPr>
            <p:spPr bwMode="auto">
              <a:xfrm>
                <a:off x="2714" y="3681"/>
                <a:ext cx="57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550" name="Line 129"/>
              <p:cNvSpPr>
                <a:spLocks noChangeShapeType="1"/>
              </p:cNvSpPr>
              <p:nvPr/>
            </p:nvSpPr>
            <p:spPr bwMode="auto">
              <a:xfrm flipH="1">
                <a:off x="2773" y="3643"/>
                <a:ext cx="2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551" name="Line 130"/>
              <p:cNvSpPr>
                <a:spLocks noChangeShapeType="1"/>
              </p:cNvSpPr>
              <p:nvPr/>
            </p:nvSpPr>
            <p:spPr bwMode="auto">
              <a:xfrm>
                <a:off x="2675" y="3679"/>
                <a:ext cx="12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552" name="Line 131"/>
              <p:cNvSpPr>
                <a:spLocks noChangeShapeType="1"/>
              </p:cNvSpPr>
              <p:nvPr/>
            </p:nvSpPr>
            <p:spPr bwMode="auto">
              <a:xfrm flipV="1">
                <a:off x="2735" y="3649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9488" name="Rectangle 31"/>
          <p:cNvSpPr>
            <a:spLocks noChangeArrowheads="1"/>
          </p:cNvSpPr>
          <p:nvPr/>
        </p:nvSpPr>
        <p:spPr bwMode="auto">
          <a:xfrm>
            <a:off x="3830638" y="4325938"/>
            <a:ext cx="1638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110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kV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 800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100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MVAr 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 500</a:t>
            </a:r>
          </a:p>
        </p:txBody>
      </p:sp>
      <p:sp>
        <p:nvSpPr>
          <p:cNvPr id="19489" name="Rectangle 32"/>
          <p:cNvSpPr>
            <a:spLocks noChangeArrowheads="1"/>
          </p:cNvSpPr>
          <p:nvPr/>
        </p:nvSpPr>
        <p:spPr bwMode="auto">
          <a:xfrm>
            <a:off x="3659188" y="1965325"/>
            <a:ext cx="19002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T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hyristor </a:t>
            </a: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P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rotected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S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eries </a:t>
            </a:r>
            <a:r>
              <a:rPr lang="en-US" altLang="de-DE" sz="1600" b="1">
                <a:solidFill>
                  <a:srgbClr val="FF3300"/>
                </a:solidFill>
                <a:latin typeface="Arial Narrow" pitchFamily="34" charset="0"/>
              </a:rPr>
              <a:t>C</a:t>
            </a:r>
            <a:r>
              <a:rPr lang="en-US" altLang="de-DE" sz="1600" b="1">
                <a:solidFill>
                  <a:srgbClr val="000000"/>
                </a:solidFill>
                <a:latin typeface="Arial Narrow" pitchFamily="34" charset="0"/>
              </a:rPr>
              <a:t>ompensation</a:t>
            </a:r>
          </a:p>
        </p:txBody>
      </p:sp>
      <p:sp>
        <p:nvSpPr>
          <p:cNvPr id="19490" name="Rectangle 32"/>
          <p:cNvSpPr>
            <a:spLocks noChangeArrowheads="1"/>
          </p:cNvSpPr>
          <p:nvPr/>
        </p:nvSpPr>
        <p:spPr bwMode="auto">
          <a:xfrm>
            <a:off x="5932488" y="1965325"/>
            <a:ext cx="19002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rgbClr val="FF0000"/>
                </a:solidFill>
                <a:latin typeface="Arial Narrow" pitchFamily="34" charset="0"/>
              </a:rPr>
              <a:t>T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hyristor </a:t>
            </a:r>
            <a:r>
              <a:rPr lang="en-US" altLang="de-DE" sz="1600" b="1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ontrolled </a:t>
            </a:r>
            <a:b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de-DE" sz="1600" b="1">
                <a:solidFill>
                  <a:srgbClr val="FF0000"/>
                </a:solidFill>
                <a:latin typeface="Arial Narrow" pitchFamily="34" charset="0"/>
              </a:rPr>
              <a:t>S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eries </a:t>
            </a:r>
            <a:r>
              <a:rPr lang="en-US" altLang="de-DE" sz="1600" b="1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ompensation</a:t>
            </a:r>
          </a:p>
        </p:txBody>
      </p:sp>
      <p:sp>
        <p:nvSpPr>
          <p:cNvPr id="19491" name="AutoShape 33"/>
          <p:cNvSpPr>
            <a:spLocks noChangeArrowheads="1"/>
          </p:cNvSpPr>
          <p:nvPr/>
        </p:nvSpPr>
        <p:spPr bwMode="auto">
          <a:xfrm>
            <a:off x="5949950" y="2676525"/>
            <a:ext cx="290513" cy="147638"/>
          </a:xfrm>
          <a:prstGeom prst="rightArrow">
            <a:avLst>
              <a:gd name="adj1" fmla="val 50000"/>
              <a:gd name="adj2" fmla="val 983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92" name="AutoShape 34"/>
          <p:cNvSpPr>
            <a:spLocks noChangeArrowheads="1"/>
          </p:cNvSpPr>
          <p:nvPr/>
        </p:nvSpPr>
        <p:spPr bwMode="auto">
          <a:xfrm>
            <a:off x="5949950" y="2998788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93" name="AutoShape 35"/>
          <p:cNvSpPr>
            <a:spLocks noChangeArrowheads="1"/>
          </p:cNvSpPr>
          <p:nvPr/>
        </p:nvSpPr>
        <p:spPr bwMode="auto">
          <a:xfrm>
            <a:off x="5949950" y="3322638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94" name="AutoShape 36"/>
          <p:cNvSpPr>
            <a:spLocks noChangeArrowheads="1"/>
          </p:cNvSpPr>
          <p:nvPr/>
        </p:nvSpPr>
        <p:spPr bwMode="auto">
          <a:xfrm>
            <a:off x="5949950" y="3646488"/>
            <a:ext cx="290513" cy="147637"/>
          </a:xfrm>
          <a:prstGeom prst="rightArrow">
            <a:avLst>
              <a:gd name="adj1" fmla="val 50000"/>
              <a:gd name="adj2" fmla="val 9839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sp>
        <p:nvSpPr>
          <p:cNvPr id="19495" name="Rectangle 38"/>
          <p:cNvSpPr>
            <a:spLocks noChangeArrowheads="1"/>
          </p:cNvSpPr>
          <p:nvPr/>
        </p:nvSpPr>
        <p:spPr bwMode="auto">
          <a:xfrm>
            <a:off x="6337300" y="2928938"/>
            <a:ext cx="931863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chemeClr val="bg1"/>
                </a:solidFill>
                <a:latin typeface="Arial Narrow" pitchFamily="34" charset="0"/>
              </a:rPr>
              <a:t>Protection</a:t>
            </a:r>
          </a:p>
        </p:txBody>
      </p:sp>
      <p:sp>
        <p:nvSpPr>
          <p:cNvPr id="19496" name="Rectangle 42"/>
          <p:cNvSpPr>
            <a:spLocks noChangeArrowheads="1"/>
          </p:cNvSpPr>
          <p:nvPr/>
        </p:nvSpPr>
        <p:spPr bwMode="auto">
          <a:xfrm>
            <a:off x="6432550" y="3597275"/>
            <a:ext cx="108426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chemeClr val="bg1"/>
                </a:solidFill>
                <a:latin typeface="Arial Narrow" pitchFamily="34" charset="0"/>
              </a:rPr>
              <a:t>Bypass Switch</a:t>
            </a:r>
          </a:p>
        </p:txBody>
      </p:sp>
      <p:sp>
        <p:nvSpPr>
          <p:cNvPr id="19497" name="Rectangle 43"/>
          <p:cNvSpPr>
            <a:spLocks noChangeArrowheads="1"/>
          </p:cNvSpPr>
          <p:nvPr/>
        </p:nvSpPr>
        <p:spPr bwMode="auto">
          <a:xfrm>
            <a:off x="6438900" y="3298825"/>
            <a:ext cx="11922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chemeClr val="bg1"/>
                </a:solidFill>
                <a:latin typeface="Arial Narrow" pitchFamily="34" charset="0"/>
              </a:rPr>
              <a:t>Thyristor Valves</a:t>
            </a:r>
          </a:p>
        </p:txBody>
      </p:sp>
      <p:sp>
        <p:nvSpPr>
          <p:cNvPr id="19498" name="Rectangle 44"/>
          <p:cNvSpPr>
            <a:spLocks noChangeArrowheads="1"/>
          </p:cNvSpPr>
          <p:nvPr/>
        </p:nvSpPr>
        <p:spPr bwMode="auto">
          <a:xfrm>
            <a:off x="6437313" y="2635250"/>
            <a:ext cx="7953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600">
                <a:solidFill>
                  <a:schemeClr val="bg1"/>
                </a:solidFill>
                <a:latin typeface="Arial Narrow" pitchFamily="34" charset="0"/>
              </a:rPr>
              <a:t>Capacitors</a:t>
            </a:r>
          </a:p>
        </p:txBody>
      </p:sp>
      <p:sp>
        <p:nvSpPr>
          <p:cNvPr id="19499" name="Rectangle 31"/>
          <p:cNvSpPr>
            <a:spLocks noChangeArrowheads="1"/>
          </p:cNvSpPr>
          <p:nvPr/>
        </p:nvSpPr>
        <p:spPr bwMode="auto">
          <a:xfrm>
            <a:off x="6065838" y="4325938"/>
            <a:ext cx="1638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762000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110 </a:t>
            </a:r>
            <a:r>
              <a:rPr lang="en-US" altLang="de-DE" b="1">
                <a:solidFill>
                  <a:schemeClr val="bg1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 kV </a:t>
            </a:r>
            <a:r>
              <a:rPr lang="en-US" altLang="de-DE" b="1">
                <a:solidFill>
                  <a:schemeClr val="bg1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  800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100 </a:t>
            </a:r>
            <a:r>
              <a:rPr lang="en-US" altLang="de-DE" b="1">
                <a:solidFill>
                  <a:schemeClr val="bg1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 MVAr </a:t>
            </a:r>
            <a:r>
              <a:rPr lang="en-US" altLang="de-DE" b="1">
                <a:solidFill>
                  <a:schemeClr val="bg1"/>
                </a:solidFill>
                <a:latin typeface="Times New Roman" pitchFamily="18" charset="0"/>
                <a:sym typeface="SymbolProp BT"/>
              </a:rPr>
              <a:t>≤</a:t>
            </a:r>
            <a:r>
              <a:rPr lang="en-US" altLang="de-DE" sz="1600" b="1">
                <a:solidFill>
                  <a:schemeClr val="bg1"/>
                </a:solidFill>
                <a:latin typeface="Arial Narrow" pitchFamily="34" charset="0"/>
              </a:rPr>
              <a:t> 200</a:t>
            </a:r>
          </a:p>
        </p:txBody>
      </p:sp>
      <p:grpSp>
        <p:nvGrpSpPr>
          <p:cNvPr id="8" name="Gruppieren 312"/>
          <p:cNvGrpSpPr>
            <a:grpSpLocks/>
          </p:cNvGrpSpPr>
          <p:nvPr/>
        </p:nvGrpSpPr>
        <p:grpSpPr bwMode="auto">
          <a:xfrm>
            <a:off x="5978525" y="5073650"/>
            <a:ext cx="1709738" cy="892175"/>
            <a:chOff x="6529108" y="5074210"/>
            <a:chExt cx="1709738" cy="892175"/>
          </a:xfrm>
        </p:grpSpPr>
        <p:sp>
          <p:nvSpPr>
            <p:cNvPr id="19501" name="Oval 48"/>
            <p:cNvSpPr>
              <a:spLocks noChangeArrowheads="1"/>
            </p:cNvSpPr>
            <p:nvPr/>
          </p:nvSpPr>
          <p:spPr bwMode="auto">
            <a:xfrm>
              <a:off x="6529108" y="5074210"/>
              <a:ext cx="365125" cy="3524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sp>
          <p:nvSpPr>
            <p:cNvPr id="19502" name="Rectangle 49"/>
            <p:cNvSpPr>
              <a:spLocks noChangeArrowheads="1"/>
            </p:cNvSpPr>
            <p:nvPr/>
          </p:nvSpPr>
          <p:spPr bwMode="auto">
            <a:xfrm>
              <a:off x="6557683" y="5090085"/>
              <a:ext cx="3175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 defTabSz="762000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defTabSz="762000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US" altLang="de-DE" sz="180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</a:p>
          </p:txBody>
        </p:sp>
        <p:sp>
          <p:nvSpPr>
            <p:cNvPr id="19503" name="Line 50"/>
            <p:cNvSpPr>
              <a:spLocks noChangeShapeType="1"/>
            </p:cNvSpPr>
            <p:nvPr/>
          </p:nvSpPr>
          <p:spPr bwMode="auto">
            <a:xfrm>
              <a:off x="6894233" y="5266297"/>
              <a:ext cx="4683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4" name="Line 51"/>
            <p:cNvSpPr>
              <a:spLocks noChangeShapeType="1"/>
            </p:cNvSpPr>
            <p:nvPr/>
          </p:nvSpPr>
          <p:spPr bwMode="auto">
            <a:xfrm flipH="1">
              <a:off x="7362546" y="5190097"/>
              <a:ext cx="3175" cy="142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5" name="Line 52"/>
            <p:cNvSpPr>
              <a:spLocks noChangeShapeType="1"/>
            </p:cNvSpPr>
            <p:nvPr/>
          </p:nvSpPr>
          <p:spPr bwMode="auto">
            <a:xfrm flipH="1">
              <a:off x="7402233" y="5190097"/>
              <a:ext cx="4763" cy="142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6" name="Line 53"/>
            <p:cNvSpPr>
              <a:spLocks noChangeShapeType="1"/>
            </p:cNvSpPr>
            <p:nvPr/>
          </p:nvSpPr>
          <p:spPr bwMode="auto">
            <a:xfrm>
              <a:off x="7410171" y="5266297"/>
              <a:ext cx="4635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7" name="Line 54"/>
            <p:cNvSpPr>
              <a:spLocks noChangeShapeType="1"/>
            </p:cNvSpPr>
            <p:nvPr/>
          </p:nvSpPr>
          <p:spPr bwMode="auto">
            <a:xfrm>
              <a:off x="7581621" y="5517122"/>
              <a:ext cx="1936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8" name="Line 55"/>
            <p:cNvSpPr>
              <a:spLocks noChangeShapeType="1"/>
            </p:cNvSpPr>
            <p:nvPr/>
          </p:nvSpPr>
          <p:spPr bwMode="auto">
            <a:xfrm flipV="1">
              <a:off x="7002183" y="5266297"/>
              <a:ext cx="0" cy="255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9" name="Line 56"/>
            <p:cNvSpPr>
              <a:spLocks noChangeShapeType="1"/>
            </p:cNvSpPr>
            <p:nvPr/>
          </p:nvSpPr>
          <p:spPr bwMode="auto">
            <a:xfrm flipV="1">
              <a:off x="7767358" y="5267885"/>
              <a:ext cx="0" cy="255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10" name="Rectangle 65" descr="Konturdiamanten"/>
            <p:cNvSpPr>
              <a:spLocks noChangeArrowheads="1"/>
            </p:cNvSpPr>
            <p:nvPr/>
          </p:nvSpPr>
          <p:spPr bwMode="auto">
            <a:xfrm>
              <a:off x="7873721" y="5099610"/>
              <a:ext cx="365125" cy="339725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7005358" y="5474260"/>
              <a:ext cx="257175" cy="115888"/>
              <a:chOff x="5000" y="3397"/>
              <a:chExt cx="129" cy="67"/>
            </a:xfrm>
          </p:grpSpPr>
          <p:grpSp>
            <p:nvGrpSpPr>
              <p:cNvPr id="10" name="Group 67"/>
              <p:cNvGrpSpPr>
                <a:grpSpLocks/>
              </p:cNvGrpSpPr>
              <p:nvPr/>
            </p:nvGrpSpPr>
            <p:grpSpPr bwMode="auto">
              <a:xfrm>
                <a:off x="5016" y="3397"/>
                <a:ext cx="113" cy="67"/>
                <a:chOff x="5016" y="3397"/>
                <a:chExt cx="113" cy="67"/>
              </a:xfrm>
            </p:grpSpPr>
            <p:sp>
              <p:nvSpPr>
                <p:cNvPr id="19526" name="Oval 68"/>
                <p:cNvSpPr>
                  <a:spLocks noChangeArrowheads="1"/>
                </p:cNvSpPr>
                <p:nvPr/>
              </p:nvSpPr>
              <p:spPr bwMode="auto">
                <a:xfrm>
                  <a:off x="5025" y="3397"/>
                  <a:ext cx="20" cy="52"/>
                </a:xfrm>
                <a:prstGeom prst="ellipse">
                  <a:avLst/>
                </a:prstGeom>
                <a:solidFill>
                  <a:srgbClr val="0066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lnSpc>
                      <a:spcPct val="110000"/>
                    </a:lnSpc>
                    <a:buFont typeface="Wingdings" pitchFamily="2" charset="2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endParaRPr lang="de-DE" altLang="de-DE"/>
                </a:p>
              </p:txBody>
            </p:sp>
            <p:sp>
              <p:nvSpPr>
                <p:cNvPr id="19527" name="Oval 69"/>
                <p:cNvSpPr>
                  <a:spLocks noChangeArrowheads="1"/>
                </p:cNvSpPr>
                <p:nvPr/>
              </p:nvSpPr>
              <p:spPr bwMode="auto">
                <a:xfrm>
                  <a:off x="5050" y="3397"/>
                  <a:ext cx="20" cy="52"/>
                </a:xfrm>
                <a:prstGeom prst="ellipse">
                  <a:avLst/>
                </a:prstGeom>
                <a:solidFill>
                  <a:srgbClr val="0066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lnSpc>
                      <a:spcPct val="110000"/>
                    </a:lnSpc>
                    <a:buFont typeface="Wingdings" pitchFamily="2" charset="2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endParaRPr lang="de-DE" altLang="de-DE"/>
                </a:p>
              </p:txBody>
            </p:sp>
            <p:sp>
              <p:nvSpPr>
                <p:cNvPr id="19528" name="Oval 70"/>
                <p:cNvSpPr>
                  <a:spLocks noChangeArrowheads="1"/>
                </p:cNvSpPr>
                <p:nvPr/>
              </p:nvSpPr>
              <p:spPr bwMode="auto">
                <a:xfrm>
                  <a:off x="5075" y="3397"/>
                  <a:ext cx="20" cy="52"/>
                </a:xfrm>
                <a:prstGeom prst="ellipse">
                  <a:avLst/>
                </a:prstGeom>
                <a:solidFill>
                  <a:srgbClr val="0066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lnSpc>
                      <a:spcPct val="110000"/>
                    </a:lnSpc>
                    <a:buFont typeface="Wingdings" pitchFamily="2" charset="2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endParaRPr lang="de-DE" altLang="de-DE"/>
                </a:p>
              </p:txBody>
            </p:sp>
            <p:sp>
              <p:nvSpPr>
                <p:cNvPr id="19529" name="Oval 71"/>
                <p:cNvSpPr>
                  <a:spLocks noChangeArrowheads="1"/>
                </p:cNvSpPr>
                <p:nvPr/>
              </p:nvSpPr>
              <p:spPr bwMode="auto">
                <a:xfrm>
                  <a:off x="5099" y="3397"/>
                  <a:ext cx="21" cy="52"/>
                </a:xfrm>
                <a:prstGeom prst="ellipse">
                  <a:avLst/>
                </a:prstGeom>
                <a:solidFill>
                  <a:srgbClr val="0066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lnSpc>
                      <a:spcPct val="110000"/>
                    </a:lnSpc>
                    <a:buFont typeface="Wingdings" pitchFamily="2" charset="2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endParaRPr lang="de-DE" altLang="de-DE"/>
                </a:p>
              </p:txBody>
            </p:sp>
            <p:sp>
              <p:nvSpPr>
                <p:cNvPr id="19530" name="Rectangle 72"/>
                <p:cNvSpPr>
                  <a:spLocks noChangeArrowheads="1"/>
                </p:cNvSpPr>
                <p:nvPr/>
              </p:nvSpPr>
              <p:spPr bwMode="auto">
                <a:xfrm>
                  <a:off x="5016" y="3426"/>
                  <a:ext cx="113" cy="38"/>
                </a:xfrm>
                <a:prstGeom prst="rect">
                  <a:avLst/>
                </a:prstGeom>
                <a:solidFill>
                  <a:srgbClr val="00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lnSpc>
                      <a:spcPct val="110000"/>
                    </a:lnSpc>
                    <a:buFont typeface="Wingdings" pitchFamily="2" charset="2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algn="l" eaLnBrk="0" hangingPunct="0">
                    <a:lnSpc>
                      <a:spcPct val="110000"/>
                    </a:lnSpc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879BAA"/>
                    </a:buClr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endParaRPr lang="de-DE" altLang="de-DE"/>
                </a:p>
              </p:txBody>
            </p:sp>
          </p:grpSp>
          <p:sp>
            <p:nvSpPr>
              <p:cNvPr id="19525" name="Line 73"/>
              <p:cNvSpPr>
                <a:spLocks noChangeShapeType="1"/>
              </p:cNvSpPr>
              <p:nvPr/>
            </p:nvSpPr>
            <p:spPr bwMode="auto">
              <a:xfrm flipH="1">
                <a:off x="5000" y="3424"/>
                <a:ext cx="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9512" name="Line 74"/>
            <p:cNvSpPr>
              <a:spLocks noChangeShapeType="1"/>
            </p:cNvSpPr>
            <p:nvPr/>
          </p:nvSpPr>
          <p:spPr bwMode="auto">
            <a:xfrm>
              <a:off x="7251421" y="5517122"/>
              <a:ext cx="127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7362546" y="5437747"/>
              <a:ext cx="323850" cy="153988"/>
              <a:chOff x="5180" y="3375"/>
              <a:chExt cx="163" cy="91"/>
            </a:xfrm>
          </p:grpSpPr>
          <p:sp>
            <p:nvSpPr>
              <p:cNvPr id="19516" name="Rectangle 76"/>
              <p:cNvSpPr>
                <a:spLocks noChangeArrowheads="1"/>
              </p:cNvSpPr>
              <p:nvPr/>
            </p:nvSpPr>
            <p:spPr bwMode="auto">
              <a:xfrm>
                <a:off x="5180" y="3375"/>
                <a:ext cx="163" cy="9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de-DE" altLang="de-DE"/>
              </a:p>
            </p:txBody>
          </p:sp>
          <p:grpSp>
            <p:nvGrpSpPr>
              <p:cNvPr id="12" name="Group 77"/>
              <p:cNvGrpSpPr>
                <a:grpSpLocks/>
              </p:cNvGrpSpPr>
              <p:nvPr/>
            </p:nvGrpSpPr>
            <p:grpSpPr bwMode="auto">
              <a:xfrm>
                <a:off x="5204" y="3392"/>
                <a:ext cx="108" cy="58"/>
                <a:chOff x="5204" y="3392"/>
                <a:chExt cx="108" cy="58"/>
              </a:xfrm>
            </p:grpSpPr>
            <p:sp>
              <p:nvSpPr>
                <p:cNvPr id="1951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232" y="3392"/>
                  <a:ext cx="2" cy="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519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5234" y="3394"/>
                  <a:ext cx="56" cy="3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520" name="Line 80"/>
                <p:cNvSpPr>
                  <a:spLocks noChangeShapeType="1"/>
                </p:cNvSpPr>
                <p:nvPr/>
              </p:nvSpPr>
              <p:spPr bwMode="auto">
                <a:xfrm>
                  <a:off x="5238" y="3424"/>
                  <a:ext cx="50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521" name="Line 81"/>
                <p:cNvSpPr>
                  <a:spLocks noChangeShapeType="1"/>
                </p:cNvSpPr>
                <p:nvPr/>
              </p:nvSpPr>
              <p:spPr bwMode="auto">
                <a:xfrm>
                  <a:off x="5288" y="3396"/>
                  <a:ext cx="0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522" name="Line 82"/>
                <p:cNvSpPr>
                  <a:spLocks noChangeShapeType="1"/>
                </p:cNvSpPr>
                <p:nvPr/>
              </p:nvSpPr>
              <p:spPr bwMode="auto">
                <a:xfrm>
                  <a:off x="5204" y="3422"/>
                  <a:ext cx="10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523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256" y="3394"/>
                  <a:ext cx="0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9514" name="Line 84"/>
            <p:cNvSpPr>
              <a:spLocks noChangeShapeType="1"/>
            </p:cNvSpPr>
            <p:nvPr/>
          </p:nvSpPr>
          <p:spPr bwMode="auto">
            <a:xfrm flipV="1">
              <a:off x="7530821" y="5607610"/>
              <a:ext cx="0" cy="2190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9515" name="Text Box 85"/>
            <p:cNvSpPr txBox="1">
              <a:spLocks noChangeArrowheads="1"/>
            </p:cNvSpPr>
            <p:nvPr/>
          </p:nvSpPr>
          <p:spPr bwMode="auto">
            <a:xfrm>
              <a:off x="7470496" y="5779060"/>
              <a:ext cx="112713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8000"/>
                </a:lnSpc>
                <a:spcBef>
                  <a:spcPct val="50000"/>
                </a:spcBef>
                <a:buFontTx/>
                <a:buNone/>
              </a:pPr>
              <a:r>
                <a:rPr lang="en-US" altLang="de-DE">
                  <a:solidFill>
                    <a:srgbClr val="FFFFFF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endParaRPr lang="en-US" altLang="de-DE" sz="18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16020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latin typeface="Arial" pitchFamily="34" charset="0"/>
              </a:rPr>
              <a:t>El </a:t>
            </a:r>
            <a:r>
              <a:rPr lang="en-US" noProof="0" dirty="0" err="1" smtClean="0">
                <a:latin typeface="Arial" pitchFamily="34" charset="0"/>
              </a:rPr>
              <a:t>futuro</a:t>
            </a:r>
            <a:r>
              <a:rPr lang="en-US" noProof="0" dirty="0" smtClean="0">
                <a:latin typeface="Arial" pitchFamily="34" charset="0"/>
              </a:rPr>
              <a:t> del SIC – SING:</a:t>
            </a:r>
            <a:endParaRPr lang="en-US" noProof="0" dirty="0" smtClean="0">
              <a:latin typeface="Arial" pitchFamily="34" charset="0"/>
            </a:endParaRPr>
          </a:p>
        </p:txBody>
      </p:sp>
      <p:sp>
        <p:nvSpPr>
          <p:cNvPr id="114691" name="cdtRectangle 3 Id11469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/>
              <a:t>Sistemas de interconexión híbridos </a:t>
            </a:r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" y="1700760"/>
            <a:ext cx="7391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95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latin typeface="Arial" pitchFamily="34" charset="0"/>
              </a:rPr>
              <a:t>El </a:t>
            </a:r>
            <a:r>
              <a:rPr lang="en-US" noProof="0" dirty="0" err="1" smtClean="0">
                <a:latin typeface="Arial" pitchFamily="34" charset="0"/>
              </a:rPr>
              <a:t>futuro</a:t>
            </a:r>
            <a:r>
              <a:rPr lang="en-US" noProof="0" dirty="0" smtClean="0">
                <a:latin typeface="Arial" pitchFamily="34" charset="0"/>
              </a:rPr>
              <a:t> del SIC – SING: </a:t>
            </a:r>
            <a:r>
              <a:rPr lang="en-US" noProof="0" dirty="0" err="1" smtClean="0">
                <a:latin typeface="Arial" pitchFamily="34" charset="0"/>
              </a:rPr>
              <a:t>Sistema</a:t>
            </a:r>
            <a:r>
              <a:rPr lang="en-US" noProof="0" dirty="0" smtClean="0">
                <a:latin typeface="Arial" pitchFamily="34" charset="0"/>
              </a:rPr>
              <a:t> </a:t>
            </a:r>
            <a:r>
              <a:rPr lang="en-US" noProof="0" dirty="0" err="1" smtClean="0">
                <a:latin typeface="Arial" pitchFamily="34" charset="0"/>
              </a:rPr>
              <a:t>híbrido</a:t>
            </a:r>
            <a:r>
              <a:rPr lang="en-US" noProof="0" dirty="0" smtClean="0">
                <a:latin typeface="Arial" pitchFamily="34" charset="0"/>
              </a:rPr>
              <a:t> HVAC - HVDC</a:t>
            </a:r>
            <a:endParaRPr lang="en-US" noProof="0" dirty="0" smtClean="0">
              <a:latin typeface="Arial" pitchFamily="34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480" y="1500882"/>
            <a:ext cx="6957100" cy="465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95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latin typeface="Arial" pitchFamily="34" charset="0"/>
              </a:rPr>
              <a:t>El </a:t>
            </a:r>
            <a:r>
              <a:rPr lang="en-US" noProof="0" dirty="0" err="1" smtClean="0">
                <a:latin typeface="Arial" pitchFamily="34" charset="0"/>
              </a:rPr>
              <a:t>futuro</a:t>
            </a:r>
            <a:r>
              <a:rPr lang="en-US" noProof="0" dirty="0" smtClean="0">
                <a:latin typeface="Arial" pitchFamily="34" charset="0"/>
              </a:rPr>
              <a:t> del SIC – SING: </a:t>
            </a:r>
            <a:r>
              <a:rPr lang="en-US" noProof="0" dirty="0" err="1" smtClean="0">
                <a:latin typeface="Arial" pitchFamily="34" charset="0"/>
              </a:rPr>
              <a:t>Sistema</a:t>
            </a:r>
            <a:r>
              <a:rPr lang="en-US" noProof="0" dirty="0" smtClean="0">
                <a:latin typeface="Arial" pitchFamily="34" charset="0"/>
              </a:rPr>
              <a:t> </a:t>
            </a:r>
            <a:r>
              <a:rPr lang="en-US" noProof="0" dirty="0" err="1" smtClean="0">
                <a:latin typeface="Arial" pitchFamily="34" charset="0"/>
              </a:rPr>
              <a:t>híbrido</a:t>
            </a:r>
            <a:r>
              <a:rPr lang="en-US" noProof="0" dirty="0" smtClean="0">
                <a:latin typeface="Arial" pitchFamily="34" charset="0"/>
              </a:rPr>
              <a:t> HVAC - HVDC</a:t>
            </a:r>
            <a:endParaRPr lang="en-US" noProof="0" dirty="0" smtClean="0">
              <a:latin typeface="Arial" pitchFamily="34" charset="0"/>
            </a:endParaRPr>
          </a:p>
        </p:txBody>
      </p:sp>
      <p:sp>
        <p:nvSpPr>
          <p:cNvPr id="5" name="cdtRectangle 3 Id114691"/>
          <p:cNvSpPr txBox="1">
            <a:spLocks noChangeArrowheads="1"/>
          </p:cNvSpPr>
          <p:nvPr/>
        </p:nvSpPr>
        <p:spPr bwMode="auto">
          <a:xfrm>
            <a:off x="692150" y="1584325"/>
            <a:ext cx="6769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s-CL" sz="1600" b="1" kern="0" dirty="0" smtClean="0">
                <a:solidFill>
                  <a:schemeClr val="dk1"/>
                </a:solidFill>
                <a:ea typeface="+mn-ea"/>
                <a:cs typeface="Arial" pitchFamily="34" charset="0"/>
              </a:rPr>
              <a:t>Ventajas de los sistemas de interconexión híbridos (incorporando  DC)</a:t>
            </a:r>
            <a:endParaRPr kumimoji="0" lang="es-CL" sz="16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5A0B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s-CL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 la solución DC,</a:t>
            </a:r>
            <a:r>
              <a:rPr kumimoji="0" lang="es-CL" alt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lo parámetros de interconexión están determinados solo por la demanda real de capacidad de transmisión</a:t>
            </a:r>
          </a:p>
          <a:p>
            <a:pPr marL="179388" marR="0" lvl="1" indent="-1778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5A0B9"/>
              </a:buClr>
              <a:buSzPct val="80000"/>
              <a:buFont typeface="Wingdings" pitchFamily="2" charset="2"/>
              <a:buChar char="n"/>
              <a:tabLst/>
              <a:defRPr/>
            </a:pPr>
            <a:endParaRPr lang="es-CL" altLang="en-US" sz="1600" kern="0" baseline="0" dirty="0" smtClean="0">
              <a:solidFill>
                <a:schemeClr val="dk1"/>
              </a:solidFill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5A0B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s-CL" alt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 la solución AC, por motivos de estabilidad, los parámetros AC deben ser superiores que la demanda real.</a:t>
            </a:r>
          </a:p>
          <a:p>
            <a:pPr marL="179388" marR="0" lvl="1" indent="-1778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5A0B9"/>
              </a:buClr>
              <a:buSzPct val="80000"/>
              <a:buFont typeface="Wingdings" pitchFamily="2" charset="2"/>
              <a:buChar char="n"/>
              <a:tabLst/>
              <a:defRPr/>
            </a:pPr>
            <a:endParaRPr lang="es-CL" altLang="en-US" sz="1600" kern="0" baseline="0" dirty="0" smtClean="0">
              <a:solidFill>
                <a:schemeClr val="dk1"/>
              </a:solidFill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5A0B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s-CL" alt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 transmisión en DC es una barrera para </a:t>
            </a:r>
            <a:r>
              <a:rPr lang="es-CL" altLang="en-US" sz="1600" kern="0" noProof="0" dirty="0" smtClean="0">
                <a:solidFill>
                  <a:schemeClr val="dk1"/>
                </a:solidFill>
                <a:ea typeface="+mn-ea"/>
                <a:cs typeface="Arial" pitchFamily="34" charset="0"/>
              </a:rPr>
              <a:t>los problemas de estabilidad y los colapsos de tensión</a:t>
            </a:r>
          </a:p>
          <a:p>
            <a:pPr marL="179388" marR="0" lvl="1" indent="-1778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5A0B9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s-CL" altLang="en-US" sz="1600" b="0" i="0" u="none" strike="noStrike" kern="0" cap="none" spc="0" normalizeH="0" baseline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5A0B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s-CL" altLang="en-US" sz="1600" kern="0" noProof="0" dirty="0" smtClean="0">
                <a:solidFill>
                  <a:schemeClr val="dk1"/>
                </a:solidFill>
                <a:ea typeface="+mn-ea"/>
                <a:cs typeface="Arial" pitchFamily="34" charset="0"/>
              </a:rPr>
              <a:t>El Sistema DC es una protección contra apagones en cascada </a:t>
            </a:r>
          </a:p>
          <a:p>
            <a:pPr marL="179388" marR="0" lvl="1" indent="-1778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5A0B9"/>
              </a:buClr>
              <a:buSzPct val="80000"/>
              <a:buFont typeface="Wingdings" pitchFamily="2" charset="2"/>
              <a:buChar char="n"/>
              <a:tabLst/>
              <a:defRPr/>
            </a:pPr>
            <a:endParaRPr lang="es-CL" altLang="en-US" sz="1600" kern="0" noProof="0" dirty="0" smtClean="0">
              <a:solidFill>
                <a:schemeClr val="dk1"/>
              </a:solidFill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5A0B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s-CL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kumimoji="0" lang="es-CL" altLang="en-US" sz="1600" b="0" i="0" u="none" strike="noStrike" kern="0" cap="none" spc="0" normalizeH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sistema DC realiza control de tensión y amortiguamiento de oscilaciones </a:t>
            </a:r>
            <a:endParaRPr kumimoji="0" lang="es-CL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95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107" t="29465" r="7144" b="17282"/>
          <a:stretch/>
        </p:blipFill>
        <p:spPr bwMode="auto">
          <a:xfrm>
            <a:off x="0" y="1412874"/>
            <a:ext cx="4572000" cy="4752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noProof="0" dirty="0" err="1" smtClean="0"/>
              <a:t>Interconexión</a:t>
            </a:r>
            <a:r>
              <a:rPr lang="en-US" noProof="0" dirty="0" smtClean="0"/>
              <a:t> SIC – SING – </a:t>
            </a:r>
            <a:r>
              <a:rPr lang="en-US" noProof="0" dirty="0" err="1" smtClean="0"/>
              <a:t>Oportunidades</a:t>
            </a:r>
            <a:r>
              <a:rPr lang="en-US" noProof="0" dirty="0" smtClean="0"/>
              <a:t> y </a:t>
            </a:r>
            <a:r>
              <a:rPr lang="en-US" noProof="0" dirty="0" err="1" smtClean="0"/>
              <a:t>Desafíos</a:t>
            </a:r>
            <a:endParaRPr lang="en-US" noProof="0" dirty="0" smtClean="0"/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dirty="0" smtClean="0"/>
              <a:t>Gustavo Valbuena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Gerente</a:t>
            </a:r>
            <a:r>
              <a:rPr lang="en-US" dirty="0" smtClean="0"/>
              <a:t> </a:t>
            </a:r>
            <a:r>
              <a:rPr lang="en-US" dirty="0" err="1" smtClean="0"/>
              <a:t>Unidad</a:t>
            </a:r>
            <a:r>
              <a:rPr lang="en-US" dirty="0" smtClean="0"/>
              <a:t> de </a:t>
            </a:r>
            <a:r>
              <a:rPr lang="en-US" dirty="0" err="1" smtClean="0"/>
              <a:t>Negocio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EM TS </a:t>
            </a:r>
            <a:r>
              <a:rPr lang="en-US" dirty="0"/>
              <a:t>/ </a:t>
            </a:r>
            <a:r>
              <a:rPr lang="en-US" dirty="0" smtClean="0"/>
              <a:t>Chile</a:t>
            </a:r>
            <a:endParaRPr lang="en-US" dirty="0"/>
          </a:p>
          <a:p>
            <a:r>
              <a:rPr lang="en-US" dirty="0" smtClean="0"/>
              <a:t>Cerro el </a:t>
            </a:r>
            <a:r>
              <a:rPr lang="en-US" dirty="0" err="1" smtClean="0"/>
              <a:t>Plomo</a:t>
            </a:r>
            <a:r>
              <a:rPr lang="en-US" dirty="0" smtClean="0"/>
              <a:t> 6000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Santiago de Chile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Mobile: </a:t>
            </a:r>
            <a:r>
              <a:rPr lang="en-US" dirty="0" smtClean="0"/>
              <a:t>+56 9 4411 8714</a:t>
            </a:r>
            <a:endParaRPr lang="en-US" dirty="0"/>
          </a:p>
          <a:p>
            <a:r>
              <a:rPr lang="en-US" dirty="0"/>
              <a:t>E-mail:</a:t>
            </a:r>
            <a:br>
              <a:rPr lang="en-US" dirty="0"/>
            </a:br>
            <a:r>
              <a:rPr lang="en-US" dirty="0" smtClean="0">
                <a:hlinkClick r:id="rId9"/>
              </a:rPr>
              <a:t>gustavo.valbuena@siemens.com</a:t>
            </a:r>
            <a:endParaRPr lang="en-US" dirty="0"/>
          </a:p>
        </p:txBody>
      </p:sp>
      <p:sp>
        <p:nvSpPr>
          <p:cNvPr id="5" name="cdtTextBox 4 Id5"/>
          <p:cNvSpPr txBox="1"/>
          <p:nvPr>
            <p:custDataLst>
              <p:tags r:id="rId4"/>
            </p:custDataLst>
          </p:nvPr>
        </p:nvSpPr>
        <p:spPr>
          <a:xfrm>
            <a:off x="4716464" y="5595945"/>
            <a:ext cx="4427537" cy="569905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siemens.com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5"/>
            </p:custDataLst>
          </p:nvPr>
        </p:nvSpPr>
        <p:spPr>
          <a:xfrm rot="16200000">
            <a:off x="914400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600" dirty="0" smtClean="0">
              <a:solidFill>
                <a:srgbClr val="000000"/>
              </a:solidFill>
            </a:endParaRPr>
          </a:p>
        </p:txBody>
      </p:sp>
      <p:pic>
        <p:nvPicPr>
          <p:cNvPr id="9" name="8 Marcador de posición de imagen" descr="EM TS Image.jpg"/>
          <p:cNvPicPr>
            <a:picLocks noGrp="1" noChangeAspect="1"/>
          </p:cNvPicPr>
          <p:nvPr>
            <p:ph type="pic" sz="quarter" idx="15"/>
          </p:nvPr>
        </p:nvPicPr>
        <p:blipFill>
          <a:blip r:embed="rId10"/>
          <a:srcRect l="13885" r="13885"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540000" y="5997600"/>
            <a:ext cx="5400000" cy="324000"/>
          </a:xfrm>
        </p:spPr>
        <p:txBody>
          <a:bodyPr/>
          <a:lstStyle/>
          <a:p>
            <a:r>
              <a:rPr lang="en-US" noProof="0" dirty="0" smtClean="0"/>
              <a:t>siemens.com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Restricted © Siemens </a:t>
            </a:r>
            <a:r>
              <a:rPr lang="en-US" dirty="0" smtClean="0"/>
              <a:t>S.A.</a:t>
            </a:r>
            <a:r>
              <a:rPr lang="en-US" noProof="0" dirty="0" smtClean="0"/>
              <a:t> 2016</a:t>
            </a:r>
            <a:endParaRPr lang="en-US" noProof="0" dirty="0"/>
          </a:p>
        </p:txBody>
      </p:sp>
      <p:sp>
        <p:nvSpPr>
          <p:cNvPr id="7" name="Titel 6"/>
          <p:cNvSpPr txBox="1">
            <a:spLocks/>
          </p:cNvSpPr>
          <p:nvPr/>
        </p:nvSpPr>
        <p:spPr bwMode="ltGray">
          <a:xfrm>
            <a:off x="540000" y="3582959"/>
            <a:ext cx="6480000" cy="2309536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216000" tIns="90000" rIns="216000" bIns="21600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Oportunidades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la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Interconexión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Siemens Energy Management Division /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Junio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 2016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0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>
                <a:latin typeface="Arial" pitchFamily="34" charset="0"/>
              </a:rPr>
              <a:t>Principales</a:t>
            </a:r>
            <a:r>
              <a:rPr lang="en-US" noProof="0" dirty="0" smtClean="0">
                <a:latin typeface="Arial" pitchFamily="34" charset="0"/>
              </a:rPr>
              <a:t> </a:t>
            </a:r>
            <a:r>
              <a:rPr lang="en-US" noProof="0" dirty="0" err="1" smtClean="0">
                <a:latin typeface="Arial" pitchFamily="34" charset="0"/>
              </a:rPr>
              <a:t>retos</a:t>
            </a:r>
            <a:r>
              <a:rPr lang="en-US" noProof="0" dirty="0" smtClean="0">
                <a:latin typeface="Arial" pitchFamily="34" charset="0"/>
              </a:rPr>
              <a:t> de la </a:t>
            </a:r>
            <a:r>
              <a:rPr lang="en-US" noProof="0" dirty="0" err="1" smtClean="0">
                <a:latin typeface="Arial" pitchFamily="34" charset="0"/>
              </a:rPr>
              <a:t>interconexión</a:t>
            </a:r>
            <a:endParaRPr lang="en-US" noProof="0" dirty="0" smtClean="0">
              <a:latin typeface="Arial" pitchFamily="34" charset="0"/>
            </a:endParaRPr>
          </a:p>
        </p:txBody>
      </p:sp>
      <p:sp>
        <p:nvSpPr>
          <p:cNvPr id="114691" name="cdtRectangle 3 Id11469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noProof="0" dirty="0" err="1" smtClean="0">
                <a:latin typeface="Arial" pitchFamily="34" charset="0"/>
              </a:rPr>
              <a:t>Principales</a:t>
            </a:r>
            <a:r>
              <a:rPr lang="en-US" sz="2000" b="1" noProof="0" dirty="0" smtClean="0">
                <a:latin typeface="Arial" pitchFamily="34" charset="0"/>
              </a:rPr>
              <a:t> </a:t>
            </a:r>
            <a:r>
              <a:rPr lang="en-US" sz="2000" b="1" noProof="0" dirty="0" err="1" smtClean="0">
                <a:latin typeface="Arial" pitchFamily="34" charset="0"/>
              </a:rPr>
              <a:t>retos</a:t>
            </a:r>
            <a:r>
              <a:rPr lang="en-US" sz="2000" b="1" noProof="0" dirty="0" smtClean="0">
                <a:latin typeface="Arial" pitchFamily="34" charset="0"/>
              </a:rPr>
              <a:t> de la </a:t>
            </a:r>
            <a:r>
              <a:rPr lang="en-US" sz="2000" b="1" noProof="0" dirty="0" err="1" smtClean="0">
                <a:latin typeface="Arial" pitchFamily="34" charset="0"/>
              </a:rPr>
              <a:t>interconexión</a:t>
            </a:r>
            <a:endParaRPr lang="en-US" sz="2000" b="1" noProof="0" dirty="0" smtClean="0">
              <a:latin typeface="Arial" pitchFamily="34" charset="0"/>
            </a:endParaRPr>
          </a:p>
          <a:p>
            <a:endParaRPr lang="en-US" sz="2000" b="1" noProof="0" dirty="0" smtClean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TRV (Transient  Recovery Voltage): </a:t>
            </a:r>
            <a:r>
              <a:rPr lang="en-US" sz="2000" dirty="0" err="1" smtClean="0"/>
              <a:t>Tensión</a:t>
            </a:r>
            <a:r>
              <a:rPr lang="en-US" sz="2000" dirty="0" smtClean="0"/>
              <a:t> </a:t>
            </a:r>
            <a:r>
              <a:rPr lang="en-US" sz="2000" dirty="0" err="1" smtClean="0"/>
              <a:t>transitoria</a:t>
            </a:r>
            <a:r>
              <a:rPr lang="en-US" sz="2000" dirty="0" smtClean="0"/>
              <a:t> de </a:t>
            </a:r>
            <a:r>
              <a:rPr lang="en-US" sz="2000" dirty="0" err="1" smtClean="0"/>
              <a:t>recuperación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noProof="0" dirty="0" smtClean="0">
                <a:latin typeface="Arial" pitchFamily="34" charset="0"/>
              </a:rPr>
              <a:t> </a:t>
            </a:r>
            <a:r>
              <a:rPr lang="en-US" sz="2000" noProof="0" dirty="0" err="1" smtClean="0">
                <a:latin typeface="Arial" pitchFamily="34" charset="0"/>
              </a:rPr>
              <a:t>Estabilidad</a:t>
            </a:r>
            <a:r>
              <a:rPr lang="en-US" sz="2000" noProof="0" dirty="0" smtClean="0">
                <a:latin typeface="Arial" pitchFamily="34" charset="0"/>
              </a:rPr>
              <a:t> del </a:t>
            </a:r>
            <a:r>
              <a:rPr lang="en-US" sz="2000" noProof="0" dirty="0" err="1" smtClean="0">
                <a:latin typeface="Arial" pitchFamily="34" charset="0"/>
              </a:rPr>
              <a:t>sistema</a:t>
            </a:r>
            <a:r>
              <a:rPr lang="en-US" sz="2000" noProof="0" dirty="0" smtClean="0">
                <a:latin typeface="Arial" pitchFamily="34" charset="0"/>
              </a:rPr>
              <a:t> (</a:t>
            </a:r>
            <a:r>
              <a:rPr lang="en-US" sz="2000" noProof="0" dirty="0" err="1" smtClean="0">
                <a:latin typeface="Arial" pitchFamily="34" charset="0"/>
              </a:rPr>
              <a:t>Compensación</a:t>
            </a:r>
            <a:r>
              <a:rPr lang="en-US" sz="2000" noProof="0" dirty="0" smtClean="0">
                <a:latin typeface="Arial" pitchFamily="34" charset="0"/>
              </a:rPr>
              <a:t>)</a:t>
            </a:r>
          </a:p>
          <a:p>
            <a:endParaRPr lang="en-US" sz="2000" noProof="0" dirty="0" smtClean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 smtClean="0"/>
              <a:t>Flujo</a:t>
            </a:r>
            <a:r>
              <a:rPr lang="en-US" sz="2000" dirty="0" smtClean="0"/>
              <a:t> de </a:t>
            </a:r>
            <a:r>
              <a:rPr lang="en-US" sz="2000" dirty="0" err="1" smtClean="0"/>
              <a:t>carga</a:t>
            </a:r>
            <a:endParaRPr lang="en-US" sz="2000" noProof="0" dirty="0" smtClean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noProof="0" dirty="0" smtClean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noProof="0" dirty="0" smtClean="0"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95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>
                <a:latin typeface="Arial" pitchFamily="34" charset="0"/>
              </a:rPr>
              <a:t>Principales</a:t>
            </a:r>
            <a:r>
              <a:rPr lang="en-US" noProof="0" dirty="0" smtClean="0">
                <a:latin typeface="Arial" pitchFamily="34" charset="0"/>
              </a:rPr>
              <a:t> </a:t>
            </a:r>
            <a:r>
              <a:rPr lang="en-US" noProof="0" dirty="0" err="1" smtClean="0">
                <a:latin typeface="Arial" pitchFamily="34" charset="0"/>
              </a:rPr>
              <a:t>retos</a:t>
            </a:r>
            <a:r>
              <a:rPr lang="en-US" noProof="0" dirty="0" smtClean="0">
                <a:latin typeface="Arial" pitchFamily="34" charset="0"/>
              </a:rPr>
              <a:t> de la </a:t>
            </a:r>
            <a:r>
              <a:rPr lang="en-US" noProof="0" dirty="0" err="1" smtClean="0">
                <a:latin typeface="Arial" pitchFamily="34" charset="0"/>
              </a:rPr>
              <a:t>interconexión</a:t>
            </a:r>
            <a:endParaRPr lang="en-US" noProof="0" dirty="0" smtClean="0">
              <a:latin typeface="Arial" pitchFamily="34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470" y="1268413"/>
            <a:ext cx="71818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95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latin typeface="Arial" pitchFamily="34" charset="0"/>
              </a:rPr>
              <a:t>TRV (</a:t>
            </a:r>
            <a:r>
              <a:rPr lang="en-US" dirty="0" smtClean="0"/>
              <a:t>Transient  </a:t>
            </a:r>
            <a:r>
              <a:rPr lang="en-US" dirty="0" smtClean="0"/>
              <a:t>Recovery Voltage)</a:t>
            </a:r>
            <a:endParaRPr lang="en-US" noProof="0" dirty="0" smtClean="0">
              <a:latin typeface="Arial" pitchFamily="34" charset="0"/>
            </a:endParaRPr>
          </a:p>
        </p:txBody>
      </p:sp>
      <p:sp>
        <p:nvSpPr>
          <p:cNvPr id="114691" name="cdtRectangle 3 Id11469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 smtClean="0">
                <a:latin typeface="Arial" pitchFamily="34" charset="0"/>
              </a:rPr>
              <a:t>TRV</a:t>
            </a:r>
            <a:endParaRPr lang="en-US" b="1" noProof="0" dirty="0" smtClean="0">
              <a:latin typeface="Arial" pitchFamily="34" charset="0"/>
            </a:endParaRPr>
          </a:p>
          <a:p>
            <a:endParaRPr lang="en-US" b="1" noProof="0" dirty="0" smtClean="0">
              <a:latin typeface="Arial" pitchFamily="34" charset="0"/>
            </a:endParaRPr>
          </a:p>
          <a:p>
            <a:r>
              <a:rPr lang="en-US" sz="1600" dirty="0" smtClean="0"/>
              <a:t>TRV (Transient  Recovery Voltage): </a:t>
            </a:r>
            <a:r>
              <a:rPr lang="en-US" sz="1600" dirty="0" err="1" smtClean="0"/>
              <a:t>Tensión</a:t>
            </a:r>
            <a:r>
              <a:rPr lang="en-US" sz="1600" dirty="0" smtClean="0"/>
              <a:t> </a:t>
            </a:r>
            <a:r>
              <a:rPr lang="en-US" sz="1600" dirty="0" err="1" smtClean="0"/>
              <a:t>transitoria</a:t>
            </a:r>
            <a:r>
              <a:rPr lang="en-US" sz="1600" dirty="0" smtClean="0"/>
              <a:t> de </a:t>
            </a:r>
            <a:r>
              <a:rPr lang="en-US" sz="1600" dirty="0" err="1" smtClean="0"/>
              <a:t>recuperación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Es la </a:t>
            </a:r>
            <a:r>
              <a:rPr lang="en-US" sz="1600" dirty="0" err="1" smtClean="0"/>
              <a:t>tensión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se </a:t>
            </a:r>
            <a:r>
              <a:rPr lang="en-US" sz="1600" dirty="0" err="1" smtClean="0"/>
              <a:t>presenta</a:t>
            </a:r>
            <a:r>
              <a:rPr lang="en-US" sz="1600" dirty="0" smtClean="0"/>
              <a:t> entre los </a:t>
            </a:r>
            <a:r>
              <a:rPr lang="en-US" sz="1600" dirty="0" err="1" smtClean="0"/>
              <a:t>terminales</a:t>
            </a:r>
            <a:r>
              <a:rPr lang="en-US" sz="1600" dirty="0" smtClean="0"/>
              <a:t> de </a:t>
            </a:r>
            <a:r>
              <a:rPr lang="en-US" sz="1600" dirty="0" err="1" smtClean="0"/>
              <a:t>innterruptor</a:t>
            </a:r>
            <a:r>
              <a:rPr lang="en-US" sz="1600" dirty="0" smtClean="0"/>
              <a:t> de </a:t>
            </a:r>
            <a:r>
              <a:rPr lang="en-US" sz="1600" dirty="0" err="1" smtClean="0"/>
              <a:t>potencia</a:t>
            </a:r>
            <a:r>
              <a:rPr lang="en-US" sz="1600" dirty="0" smtClean="0"/>
              <a:t>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se </a:t>
            </a:r>
            <a:r>
              <a:rPr lang="en-US" sz="1600" dirty="0" err="1" smtClean="0"/>
              <a:t>realiza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interrupción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corriente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 smtClean="0"/>
              <a:t>Dependiendo</a:t>
            </a:r>
            <a:r>
              <a:rPr lang="en-US" sz="1600" dirty="0" smtClean="0"/>
              <a:t> de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características</a:t>
            </a:r>
            <a:r>
              <a:rPr lang="en-US" sz="1600" dirty="0" smtClean="0"/>
              <a:t> de la </a:t>
            </a:r>
            <a:r>
              <a:rPr lang="en-US" sz="1600" dirty="0" err="1" smtClean="0"/>
              <a:t>maniobra</a:t>
            </a:r>
            <a:r>
              <a:rPr lang="en-US" sz="1600" dirty="0" smtClean="0"/>
              <a:t>,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presentarse</a:t>
            </a:r>
            <a:r>
              <a:rPr lang="en-US" sz="1600" dirty="0" smtClean="0"/>
              <a:t> </a:t>
            </a:r>
            <a:r>
              <a:rPr lang="en-US" sz="1600" dirty="0" err="1" smtClean="0"/>
              <a:t>reencendido</a:t>
            </a:r>
            <a:r>
              <a:rPr lang="en-US" sz="1600" dirty="0" smtClean="0"/>
              <a:t> en el </a:t>
            </a:r>
            <a:r>
              <a:rPr lang="en-US" sz="1600" dirty="0" err="1" smtClean="0"/>
              <a:t>interruptor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Depende</a:t>
            </a:r>
            <a:r>
              <a:rPr lang="en-US" sz="1600" dirty="0" smtClean="0"/>
              <a:t> de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características</a:t>
            </a:r>
            <a:r>
              <a:rPr lang="en-US" sz="1600" dirty="0" smtClean="0"/>
              <a:t> del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conectado</a:t>
            </a:r>
            <a:r>
              <a:rPr lang="en-US" sz="1600" dirty="0" smtClean="0"/>
              <a:t> a los </a:t>
            </a:r>
            <a:r>
              <a:rPr lang="en-US" sz="1600" dirty="0" err="1" smtClean="0"/>
              <a:t>terminales</a:t>
            </a:r>
            <a:r>
              <a:rPr lang="en-US" sz="1600" dirty="0" smtClean="0"/>
              <a:t> del </a:t>
            </a:r>
            <a:r>
              <a:rPr lang="en-US" sz="1600" dirty="0" err="1" smtClean="0"/>
              <a:t>interruptor</a:t>
            </a:r>
            <a:r>
              <a:rPr lang="en-US" sz="1600" dirty="0" smtClean="0"/>
              <a:t> y al </a:t>
            </a:r>
            <a:r>
              <a:rPr lang="en-US" sz="1600" dirty="0" err="1" smtClean="0"/>
              <a:t>tipo</a:t>
            </a:r>
            <a:r>
              <a:rPr lang="en-US" sz="1600" dirty="0" smtClean="0"/>
              <a:t> de </a:t>
            </a:r>
            <a:r>
              <a:rPr lang="en-US" sz="1600" dirty="0" err="1" smtClean="0"/>
              <a:t>falla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se </a:t>
            </a:r>
            <a:r>
              <a:rPr lang="en-US" sz="1600" dirty="0" err="1" smtClean="0"/>
              <a:t>está</a:t>
            </a:r>
            <a:r>
              <a:rPr lang="en-US" sz="1600" dirty="0" smtClean="0"/>
              <a:t> </a:t>
            </a:r>
            <a:r>
              <a:rPr lang="en-US" sz="1600" dirty="0" err="1" smtClean="0"/>
              <a:t>despejando</a:t>
            </a:r>
            <a:r>
              <a:rPr lang="en-US" sz="1600" dirty="0" smtClean="0"/>
              <a:t> (</a:t>
            </a:r>
            <a:r>
              <a:rPr lang="en-US" sz="1600" dirty="0" err="1" smtClean="0"/>
              <a:t>monofásica</a:t>
            </a:r>
            <a:r>
              <a:rPr lang="en-US" sz="1600" dirty="0" smtClean="0"/>
              <a:t>, </a:t>
            </a:r>
            <a:r>
              <a:rPr lang="en-US" sz="1600" dirty="0" err="1" smtClean="0"/>
              <a:t>bifáica</a:t>
            </a:r>
            <a:r>
              <a:rPr lang="en-US" sz="1600" dirty="0" smtClean="0"/>
              <a:t>, </a:t>
            </a:r>
            <a:r>
              <a:rPr lang="en-US" sz="1600" dirty="0" err="1" smtClean="0"/>
              <a:t>trifásica</a:t>
            </a:r>
            <a:r>
              <a:rPr lang="en-US" sz="1600" dirty="0" smtClean="0"/>
              <a:t>, a </a:t>
            </a:r>
            <a:r>
              <a:rPr lang="en-US" sz="1600" dirty="0" err="1" smtClean="0"/>
              <a:t>tierra</a:t>
            </a:r>
            <a:r>
              <a:rPr lang="en-US" sz="1600" dirty="0" smtClean="0"/>
              <a:t> o no </a:t>
            </a:r>
            <a:r>
              <a:rPr lang="en-US" sz="1600" dirty="0" err="1" smtClean="0"/>
              <a:t>aterrizada</a:t>
            </a:r>
            <a:r>
              <a:rPr lang="en-US" sz="1600" dirty="0" smtClean="0"/>
              <a:t>, etc.)</a:t>
            </a:r>
          </a:p>
          <a:p>
            <a:endParaRPr lang="en-US" sz="1600" dirty="0"/>
          </a:p>
          <a:p>
            <a:r>
              <a:rPr lang="en-US" sz="1600" dirty="0" err="1" smtClean="0"/>
              <a:t>Afecta</a:t>
            </a:r>
            <a:r>
              <a:rPr lang="en-US" sz="1600" dirty="0" smtClean="0"/>
              <a:t> </a:t>
            </a:r>
            <a:r>
              <a:rPr lang="en-US" sz="1600" dirty="0" err="1" smtClean="0"/>
              <a:t>principalmente</a:t>
            </a:r>
            <a:r>
              <a:rPr lang="en-US" sz="1600" dirty="0" smtClean="0"/>
              <a:t> al primer polo del </a:t>
            </a:r>
            <a:r>
              <a:rPr lang="en-US" sz="1600" dirty="0" err="1" smtClean="0"/>
              <a:t>interruptor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realiza</a:t>
            </a:r>
            <a:r>
              <a:rPr lang="en-US" sz="1600" dirty="0" smtClean="0"/>
              <a:t> la </a:t>
            </a:r>
            <a:r>
              <a:rPr lang="en-US" sz="1600" dirty="0" err="1" smtClean="0"/>
              <a:t>interrupción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corriente</a:t>
            </a:r>
            <a:r>
              <a:rPr lang="en-US" sz="1600" dirty="0" smtClean="0"/>
              <a:t> (factor de primer polo)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95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>
                <a:latin typeface="Arial" pitchFamily="34" charset="0"/>
              </a:rPr>
              <a:t>Oportunidades</a:t>
            </a:r>
            <a:r>
              <a:rPr lang="en-US" noProof="0" dirty="0" smtClean="0">
                <a:latin typeface="Arial" pitchFamily="34" charset="0"/>
              </a:rPr>
              <a:t> / </a:t>
            </a:r>
            <a:r>
              <a:rPr lang="en-US" noProof="0" dirty="0" err="1" smtClean="0">
                <a:latin typeface="Arial" pitchFamily="34" charset="0"/>
              </a:rPr>
              <a:t>Alternativas</a:t>
            </a:r>
            <a:r>
              <a:rPr lang="en-US" noProof="0" dirty="0" smtClean="0">
                <a:latin typeface="Arial" pitchFamily="34" charset="0"/>
              </a:rPr>
              <a:t> de </a:t>
            </a:r>
            <a:r>
              <a:rPr lang="en-US" noProof="0" dirty="0" err="1" smtClean="0">
                <a:latin typeface="Arial" pitchFamily="34" charset="0"/>
              </a:rPr>
              <a:t>solución</a:t>
            </a:r>
            <a:r>
              <a:rPr lang="en-US" noProof="0" dirty="0" smtClean="0">
                <a:latin typeface="Arial" pitchFamily="34" charset="0"/>
              </a:rPr>
              <a:t> </a:t>
            </a:r>
            <a:r>
              <a:rPr lang="en-US" noProof="0" dirty="0" err="1" smtClean="0">
                <a:latin typeface="Arial" pitchFamily="34" charset="0"/>
              </a:rPr>
              <a:t>para</a:t>
            </a:r>
            <a:r>
              <a:rPr lang="en-US" noProof="0" dirty="0" smtClean="0">
                <a:latin typeface="Arial" pitchFamily="34" charset="0"/>
              </a:rPr>
              <a:t> los </a:t>
            </a:r>
            <a:r>
              <a:rPr lang="en-US" noProof="0" dirty="0" err="1" smtClean="0">
                <a:latin typeface="Arial" pitchFamily="34" charset="0"/>
              </a:rPr>
              <a:t>problemas</a:t>
            </a:r>
            <a:r>
              <a:rPr lang="en-US" noProof="0" dirty="0" smtClean="0">
                <a:latin typeface="Arial" pitchFamily="34" charset="0"/>
              </a:rPr>
              <a:t> de TRV</a:t>
            </a:r>
            <a:endParaRPr lang="en-US" noProof="0" dirty="0" smtClean="0">
              <a:latin typeface="Arial" pitchFamily="34" charset="0"/>
            </a:endParaRPr>
          </a:p>
        </p:txBody>
      </p:sp>
      <p:sp>
        <p:nvSpPr>
          <p:cNvPr id="114691" name="cdtRectangle 3 Id11469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 noProof="0" dirty="0" smtClean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Uso</a:t>
            </a:r>
            <a:r>
              <a:rPr lang="en-US" sz="1600" dirty="0" smtClean="0"/>
              <a:t> de </a:t>
            </a:r>
            <a:r>
              <a:rPr lang="en-US" sz="1600" dirty="0" err="1" smtClean="0"/>
              <a:t>sitemas</a:t>
            </a:r>
            <a:r>
              <a:rPr lang="en-US" sz="1600" dirty="0" smtClean="0"/>
              <a:t> de mayor </a:t>
            </a:r>
            <a:r>
              <a:rPr lang="en-US" sz="1600" dirty="0" err="1" smtClean="0"/>
              <a:t>nivel</a:t>
            </a:r>
            <a:r>
              <a:rPr lang="en-US" sz="1600" dirty="0" smtClean="0"/>
              <a:t> de </a:t>
            </a:r>
            <a:r>
              <a:rPr lang="en-US" sz="1600" dirty="0" err="1" smtClean="0"/>
              <a:t>tensión</a:t>
            </a:r>
            <a:r>
              <a:rPr lang="en-US" sz="1600" dirty="0" smtClean="0"/>
              <a:t> nominal. </a:t>
            </a:r>
            <a:r>
              <a:rPr lang="en-US" sz="1600" dirty="0" err="1" smtClean="0"/>
              <a:t>p.e</a:t>
            </a:r>
            <a:r>
              <a:rPr lang="en-US" sz="1600" dirty="0" smtClean="0"/>
              <a:t>. 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err="1" smtClean="0"/>
              <a:t>Equipos</a:t>
            </a:r>
            <a:r>
              <a:rPr lang="en-US" sz="1600" dirty="0" smtClean="0"/>
              <a:t> de 300 o 400kV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nivel</a:t>
            </a:r>
            <a:r>
              <a:rPr lang="en-US" sz="1600" dirty="0" smtClean="0"/>
              <a:t> de 220kV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err="1" smtClean="0"/>
              <a:t>Equipos</a:t>
            </a:r>
            <a:r>
              <a:rPr lang="en-US" sz="1600" dirty="0" smtClean="0"/>
              <a:t> de 800kV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nivel</a:t>
            </a:r>
            <a:r>
              <a:rPr lang="en-US" sz="1600" dirty="0" smtClean="0"/>
              <a:t> de 500kV</a:t>
            </a:r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Adición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cámaras</a:t>
            </a:r>
            <a:r>
              <a:rPr lang="en-US" sz="1600" dirty="0" smtClean="0"/>
              <a:t> de </a:t>
            </a:r>
            <a:r>
              <a:rPr lang="en-US" sz="1600" dirty="0" err="1" smtClean="0"/>
              <a:t>interrupción</a:t>
            </a:r>
            <a:r>
              <a:rPr lang="en-US" sz="1600" dirty="0" smtClean="0"/>
              <a:t> extra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mejorar</a:t>
            </a:r>
            <a:r>
              <a:rPr lang="en-US" sz="1600" dirty="0" smtClean="0"/>
              <a:t> el </a:t>
            </a:r>
            <a:r>
              <a:rPr lang="en-US" sz="1600" dirty="0" err="1" smtClean="0"/>
              <a:t>aislamiento</a:t>
            </a:r>
            <a:r>
              <a:rPr lang="en-US" sz="1600" dirty="0" smtClean="0"/>
              <a:t> </a:t>
            </a:r>
            <a:r>
              <a:rPr lang="en-US" sz="1600" dirty="0" err="1" smtClean="0"/>
              <a:t>interno</a:t>
            </a:r>
            <a:r>
              <a:rPr lang="en-US" sz="1600" dirty="0" smtClean="0"/>
              <a:t> del </a:t>
            </a:r>
            <a:r>
              <a:rPr lang="en-US" sz="1600" dirty="0" err="1" smtClean="0"/>
              <a:t>equipo</a:t>
            </a:r>
            <a:r>
              <a:rPr lang="en-US" sz="1600" dirty="0" smtClean="0"/>
              <a:t> (factor de primer polo)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Uso</a:t>
            </a:r>
            <a:r>
              <a:rPr lang="en-US" sz="1600" dirty="0" smtClean="0"/>
              <a:t> de </a:t>
            </a:r>
            <a:r>
              <a:rPr lang="en-US" sz="1600" dirty="0" err="1" smtClean="0"/>
              <a:t>equipos</a:t>
            </a:r>
            <a:r>
              <a:rPr lang="en-US" sz="1600" dirty="0" smtClean="0"/>
              <a:t> </a:t>
            </a:r>
            <a:r>
              <a:rPr lang="en-US" sz="1600" dirty="0" err="1" smtClean="0"/>
              <a:t>tipo</a:t>
            </a:r>
            <a:r>
              <a:rPr lang="en-US" sz="1600" dirty="0" smtClean="0"/>
              <a:t> GIS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proporcionan</a:t>
            </a:r>
            <a:r>
              <a:rPr lang="en-US" sz="1600" dirty="0" smtClean="0"/>
              <a:t> un factor de primer polo </a:t>
            </a:r>
            <a:r>
              <a:rPr lang="en-US" sz="1600" dirty="0" err="1" smtClean="0"/>
              <a:t>mejorado</a:t>
            </a:r>
            <a:r>
              <a:rPr lang="en-US" sz="1600" dirty="0" smtClean="0"/>
              <a:t> , </a:t>
            </a:r>
            <a:r>
              <a:rPr lang="en-US" sz="1600" dirty="0" err="1" smtClean="0"/>
              <a:t>ofreciendo</a:t>
            </a:r>
            <a:r>
              <a:rPr lang="en-US" sz="1600" dirty="0" smtClean="0"/>
              <a:t> </a:t>
            </a:r>
            <a:r>
              <a:rPr lang="en-US" sz="1600" dirty="0" err="1" smtClean="0"/>
              <a:t>factores</a:t>
            </a:r>
            <a:r>
              <a:rPr lang="en-US" sz="1600" dirty="0" smtClean="0"/>
              <a:t> de </a:t>
            </a:r>
            <a:r>
              <a:rPr lang="en-US" sz="1600" dirty="0" err="1" smtClean="0"/>
              <a:t>hasta</a:t>
            </a:r>
            <a:r>
              <a:rPr lang="en-US" sz="1600" dirty="0" smtClean="0"/>
              <a:t> 2.0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95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>
                <a:latin typeface="Arial" pitchFamily="34" charset="0"/>
              </a:rPr>
              <a:t>Estabilidad</a:t>
            </a:r>
            <a:r>
              <a:rPr lang="en-US" noProof="0" dirty="0" smtClean="0">
                <a:latin typeface="Arial" pitchFamily="34" charset="0"/>
              </a:rPr>
              <a:t> del </a:t>
            </a:r>
            <a:r>
              <a:rPr lang="en-US" noProof="0" dirty="0" err="1" smtClean="0">
                <a:latin typeface="Arial" pitchFamily="34" charset="0"/>
              </a:rPr>
              <a:t>sistema</a:t>
            </a:r>
            <a:r>
              <a:rPr lang="en-US" noProof="0" dirty="0" smtClean="0">
                <a:latin typeface="Arial" pitchFamily="34" charset="0"/>
              </a:rPr>
              <a:t> (</a:t>
            </a:r>
            <a:r>
              <a:rPr lang="en-US" noProof="0" dirty="0" err="1" smtClean="0">
                <a:latin typeface="Arial" pitchFamily="34" charset="0"/>
              </a:rPr>
              <a:t>Compensación</a:t>
            </a:r>
            <a:r>
              <a:rPr lang="en-US" noProof="0" dirty="0" smtClean="0">
                <a:latin typeface="Arial" pitchFamily="34" charset="0"/>
              </a:rPr>
              <a:t>)</a:t>
            </a:r>
            <a:endParaRPr lang="en-US" noProof="0" dirty="0" smtClean="0">
              <a:latin typeface="Arial" pitchFamily="34" charset="0"/>
            </a:endParaRPr>
          </a:p>
        </p:txBody>
      </p:sp>
      <p:sp>
        <p:nvSpPr>
          <p:cNvPr id="114691" name="cdtRectangle 3 Id11469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L" b="1" noProof="0" dirty="0" smtClean="0">
                <a:latin typeface="Arial" pitchFamily="34" charset="0"/>
              </a:rPr>
              <a:t>Compensación de potencia reactiva.</a:t>
            </a:r>
          </a:p>
          <a:p>
            <a:endParaRPr lang="es-CL" b="1" noProof="0" dirty="0" smtClean="0">
              <a:latin typeface="Arial" pitchFamily="34" charset="0"/>
            </a:endParaRPr>
          </a:p>
          <a:p>
            <a:r>
              <a:rPr lang="es-CL" sz="1600" dirty="0" smtClean="0"/>
              <a:t>Largas líneas de transmisión son susceptibles a problemas de estabilidad, dadas las características de flujo de potencia y perfil de tensión.</a:t>
            </a:r>
          </a:p>
          <a:p>
            <a:pPr>
              <a:buFont typeface="Arial" pitchFamily="34" charset="0"/>
              <a:buChar char="•"/>
            </a:pPr>
            <a:endParaRPr lang="es-CL" sz="1600" dirty="0" smtClean="0"/>
          </a:p>
          <a:p>
            <a:r>
              <a:rPr lang="es-CL" sz="1600" dirty="0" smtClean="0"/>
              <a:t>Fuentes de generación alejadas de los nodos de consumo son un escenario que normalmente requiere sistema combinados de compensación</a:t>
            </a:r>
          </a:p>
          <a:p>
            <a:endParaRPr lang="es-CL" sz="1600" dirty="0" smtClean="0"/>
          </a:p>
          <a:p>
            <a:r>
              <a:rPr lang="es-CL" sz="1600" b="1" dirty="0" smtClean="0"/>
              <a:t>Los sistemas de compensación o sistemas de transmisión flexible en AC (FACTS) permiten: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55A0B9"/>
              </a:buClr>
              <a:buSzPct val="80000"/>
              <a:buFont typeface="Wingdings" pitchFamily="2" charset="2"/>
              <a:buChar char="n"/>
            </a:pPr>
            <a:r>
              <a:rPr lang="es-CL" altLang="en-US" sz="1600" dirty="0" smtClean="0"/>
              <a:t>Control de tensión bajo diversas condiciones de carga</a:t>
            </a:r>
            <a:endParaRPr lang="es-CL" sz="1600" dirty="0" smtClean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55A0B9"/>
              </a:buClr>
              <a:buSzPct val="80000"/>
              <a:buFont typeface="Wingdings" pitchFamily="2" charset="2"/>
              <a:buChar char="n"/>
            </a:pPr>
            <a:r>
              <a:rPr lang="es-CL" sz="1600" dirty="0" smtClean="0"/>
              <a:t>Balanceo de potencia reactiva (tensión, pérdidas de transmisión)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55A0B9"/>
              </a:buClr>
              <a:buSzPct val="80000"/>
              <a:buFont typeface="Wingdings" pitchFamily="2" charset="2"/>
              <a:buChar char="n"/>
            </a:pPr>
            <a:r>
              <a:rPr lang="es-CL" sz="1600" dirty="0" smtClean="0"/>
              <a:t>Incrementar la estabilidad de la transmisión de potencia sobre largas distancias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Clr>
                <a:srgbClr val="55A0B9"/>
              </a:buClr>
              <a:buSzPct val="80000"/>
              <a:buFont typeface="Wingdings" pitchFamily="2" charset="2"/>
              <a:buChar char="n"/>
            </a:pPr>
            <a:r>
              <a:rPr lang="es-CL" sz="1600" dirty="0" smtClean="0"/>
              <a:t>Incrementar la estabilidad de la potencia activa</a:t>
            </a:r>
          </a:p>
          <a:p>
            <a:endParaRPr lang="es-CL" sz="1600" dirty="0" smtClean="0"/>
          </a:p>
          <a:p>
            <a:endParaRPr lang="es-CL" sz="1600" dirty="0" smtClean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95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Conceptos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transmisión</a:t>
            </a:r>
            <a:r>
              <a:rPr lang="en-US" dirty="0" smtClean="0">
                <a:solidFill>
                  <a:srgbClr val="FF0000"/>
                </a:solidFill>
              </a:rPr>
              <a:t> en </a:t>
            </a:r>
            <a:r>
              <a:rPr lang="en-US" dirty="0" smtClean="0">
                <a:solidFill>
                  <a:srgbClr val="3333FF"/>
                </a:solidFill>
              </a:rPr>
              <a:t>AC 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Potencia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Activa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6600"/>
                </a:solidFill>
              </a:rPr>
              <a:t>P</a:t>
            </a:r>
            <a:r>
              <a:rPr lang="en-US" dirty="0" err="1" smtClean="0">
                <a:solidFill>
                  <a:srgbClr val="006600"/>
                </a:solidFill>
              </a:rPr>
              <a:t>otencia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</a:rPr>
              <a:t>Reactiva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y </a:t>
            </a:r>
            <a:r>
              <a:rPr lang="en-US" dirty="0" err="1" smtClean="0">
                <a:solidFill>
                  <a:srgbClr val="FF0000"/>
                </a:solidFill>
              </a:rPr>
              <a:t>Compensación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3333CC"/>
                </a:solidFill>
              </a:rPr>
              <a:t>Potencia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Reactiva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89" name="88 Grupo"/>
          <p:cNvGrpSpPr/>
          <p:nvPr/>
        </p:nvGrpSpPr>
        <p:grpSpPr>
          <a:xfrm>
            <a:off x="107380" y="1295400"/>
            <a:ext cx="8856662" cy="5078413"/>
            <a:chOff x="287338" y="1295400"/>
            <a:chExt cx="8856662" cy="5078413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287338" y="1295400"/>
              <a:ext cx="8856662" cy="5078413"/>
            </a:xfrm>
            <a:prstGeom prst="rect">
              <a:avLst/>
            </a:prstGeom>
            <a:solidFill>
              <a:srgbClr val="FFFFFF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1193800" y="5511800"/>
              <a:ext cx="61912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800" u="none">
                  <a:solidFill>
                    <a:schemeClr val="tx1"/>
                  </a:solidFill>
                </a:rPr>
                <a:t>-1</a:t>
              </a:r>
              <a:endParaRPr lang="en-US" sz="1800" u="none">
                <a:solidFill>
                  <a:schemeClr val="tx1"/>
                </a:solidFill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327150" y="1443038"/>
              <a:ext cx="10922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2000" u="none">
                  <a:solidFill>
                    <a:srgbClr val="000000"/>
                  </a:solidFill>
                </a:rPr>
                <a:t>V,</a:t>
              </a:r>
              <a:r>
                <a:rPr lang="de-DE" sz="2000" u="none">
                  <a:solidFill>
                    <a:srgbClr val="3333FF"/>
                  </a:solidFill>
                </a:rPr>
                <a:t> </a:t>
              </a:r>
              <a:r>
                <a:rPr lang="de-DE" sz="2000" u="none">
                  <a:solidFill>
                    <a:srgbClr val="000000"/>
                  </a:solidFill>
                </a:rPr>
                <a:t>I</a:t>
              </a:r>
              <a:r>
                <a:rPr lang="de-DE" sz="2000" u="none">
                  <a:solidFill>
                    <a:srgbClr val="FF0000"/>
                  </a:solidFill>
                </a:rPr>
                <a:t> </a:t>
              </a:r>
              <a:r>
                <a:rPr lang="de-DE" sz="1800" u="none">
                  <a:solidFill>
                    <a:schemeClr val="tx1"/>
                  </a:solidFill>
                </a:rPr>
                <a:t>(pu)</a:t>
              </a:r>
              <a:endParaRPr lang="en-US" sz="1800" u="none">
                <a:solidFill>
                  <a:schemeClr val="tx1"/>
                </a:solidFill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 rot="5400000" flipH="1">
              <a:off x="1751013" y="5602287"/>
              <a:ext cx="0" cy="187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190625" y="2309813"/>
              <a:ext cx="619125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800" u="none">
                  <a:solidFill>
                    <a:schemeClr val="tx1"/>
                  </a:solidFill>
                </a:rPr>
                <a:t>1</a:t>
              </a:r>
              <a:endParaRPr lang="en-US" sz="1800" u="none">
                <a:solidFill>
                  <a:schemeClr val="tx1"/>
                </a:solidFill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rot="5400000" flipH="1">
              <a:off x="1744663" y="2400300"/>
              <a:ext cx="0" cy="187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grpSp>
          <p:nvGrpSpPr>
            <p:cNvPr id="35" name="Group 10"/>
            <p:cNvGrpSpPr>
              <a:grpSpLocks/>
            </p:cNvGrpSpPr>
            <p:nvPr/>
          </p:nvGrpSpPr>
          <p:grpSpPr bwMode="auto">
            <a:xfrm>
              <a:off x="1776413" y="2840038"/>
              <a:ext cx="4706937" cy="2524125"/>
              <a:chOff x="1134" y="1354"/>
              <a:chExt cx="2965" cy="1590"/>
            </a:xfrm>
          </p:grpSpPr>
          <p:grpSp>
            <p:nvGrpSpPr>
              <p:cNvPr id="36" name="Group 11"/>
              <p:cNvGrpSpPr>
                <a:grpSpLocks/>
              </p:cNvGrpSpPr>
              <p:nvPr/>
            </p:nvGrpSpPr>
            <p:grpSpPr bwMode="auto">
              <a:xfrm>
                <a:off x="1134" y="1354"/>
                <a:ext cx="1482" cy="792"/>
                <a:chOff x="1885" y="1036"/>
                <a:chExt cx="2511" cy="1928"/>
              </a:xfrm>
            </p:grpSpPr>
            <p:sp>
              <p:nvSpPr>
                <p:cNvPr id="40" name="Freeform 12"/>
                <p:cNvSpPr>
                  <a:spLocks/>
                </p:cNvSpPr>
                <p:nvPr/>
              </p:nvSpPr>
              <p:spPr bwMode="auto">
                <a:xfrm>
                  <a:off x="1885" y="1037"/>
                  <a:ext cx="1267" cy="1927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293" y="1246"/>
                    </a:cxn>
                    <a:cxn ang="0">
                      <a:pos x="545" y="723"/>
                    </a:cxn>
                    <a:cxn ang="0">
                      <a:pos x="733" y="398"/>
                    </a:cxn>
                    <a:cxn ang="0">
                      <a:pos x="880" y="199"/>
                    </a:cxn>
                    <a:cxn ang="0">
                      <a:pos x="1016" y="84"/>
                    </a:cxn>
                    <a:cxn ang="0">
                      <a:pos x="1142" y="21"/>
                    </a:cxn>
                    <a:cxn ang="0">
                      <a:pos x="1267" y="0"/>
                    </a:cxn>
                  </a:cxnLst>
                  <a:rect l="0" t="0" r="r" b="b"/>
                  <a:pathLst>
                    <a:path w="1267" h="1927">
                      <a:moveTo>
                        <a:pt x="0" y="1927"/>
                      </a:moveTo>
                      <a:cubicBezTo>
                        <a:pt x="101" y="1687"/>
                        <a:pt x="202" y="1447"/>
                        <a:pt x="293" y="1246"/>
                      </a:cubicBezTo>
                      <a:cubicBezTo>
                        <a:pt x="384" y="1045"/>
                        <a:pt x="472" y="864"/>
                        <a:pt x="545" y="723"/>
                      </a:cubicBezTo>
                      <a:cubicBezTo>
                        <a:pt x="618" y="582"/>
                        <a:pt x="677" y="485"/>
                        <a:pt x="733" y="398"/>
                      </a:cubicBezTo>
                      <a:cubicBezTo>
                        <a:pt x="789" y="311"/>
                        <a:pt x="833" y="251"/>
                        <a:pt x="880" y="199"/>
                      </a:cubicBezTo>
                      <a:cubicBezTo>
                        <a:pt x="927" y="147"/>
                        <a:pt x="972" y="114"/>
                        <a:pt x="1016" y="84"/>
                      </a:cubicBezTo>
                      <a:cubicBezTo>
                        <a:pt x="1060" y="54"/>
                        <a:pt x="1100" y="35"/>
                        <a:pt x="1142" y="21"/>
                      </a:cubicBezTo>
                      <a:cubicBezTo>
                        <a:pt x="1184" y="7"/>
                        <a:pt x="1251" y="7"/>
                        <a:pt x="126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/>
              </p:nvSpPr>
              <p:spPr bwMode="auto">
                <a:xfrm flipH="1">
                  <a:off x="3129" y="1036"/>
                  <a:ext cx="1267" cy="1927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293" y="1246"/>
                    </a:cxn>
                    <a:cxn ang="0">
                      <a:pos x="545" y="723"/>
                    </a:cxn>
                    <a:cxn ang="0">
                      <a:pos x="733" y="398"/>
                    </a:cxn>
                    <a:cxn ang="0">
                      <a:pos x="880" y="199"/>
                    </a:cxn>
                    <a:cxn ang="0">
                      <a:pos x="1016" y="84"/>
                    </a:cxn>
                    <a:cxn ang="0">
                      <a:pos x="1142" y="21"/>
                    </a:cxn>
                    <a:cxn ang="0">
                      <a:pos x="1267" y="0"/>
                    </a:cxn>
                  </a:cxnLst>
                  <a:rect l="0" t="0" r="r" b="b"/>
                  <a:pathLst>
                    <a:path w="1267" h="1927">
                      <a:moveTo>
                        <a:pt x="0" y="1927"/>
                      </a:moveTo>
                      <a:cubicBezTo>
                        <a:pt x="101" y="1687"/>
                        <a:pt x="202" y="1447"/>
                        <a:pt x="293" y="1246"/>
                      </a:cubicBezTo>
                      <a:cubicBezTo>
                        <a:pt x="384" y="1045"/>
                        <a:pt x="472" y="864"/>
                        <a:pt x="545" y="723"/>
                      </a:cubicBezTo>
                      <a:cubicBezTo>
                        <a:pt x="618" y="582"/>
                        <a:pt x="677" y="485"/>
                        <a:pt x="733" y="398"/>
                      </a:cubicBezTo>
                      <a:cubicBezTo>
                        <a:pt x="789" y="311"/>
                        <a:pt x="833" y="251"/>
                        <a:pt x="880" y="199"/>
                      </a:cubicBezTo>
                      <a:cubicBezTo>
                        <a:pt x="927" y="147"/>
                        <a:pt x="972" y="114"/>
                        <a:pt x="1016" y="84"/>
                      </a:cubicBezTo>
                      <a:cubicBezTo>
                        <a:pt x="1060" y="54"/>
                        <a:pt x="1100" y="35"/>
                        <a:pt x="1142" y="21"/>
                      </a:cubicBezTo>
                      <a:cubicBezTo>
                        <a:pt x="1184" y="7"/>
                        <a:pt x="1251" y="7"/>
                        <a:pt x="126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37" name="Group 14"/>
              <p:cNvGrpSpPr>
                <a:grpSpLocks/>
              </p:cNvGrpSpPr>
              <p:nvPr/>
            </p:nvGrpSpPr>
            <p:grpSpPr bwMode="auto">
              <a:xfrm flipV="1">
                <a:off x="2617" y="2152"/>
                <a:ext cx="1482" cy="792"/>
                <a:chOff x="1885" y="1036"/>
                <a:chExt cx="2511" cy="1928"/>
              </a:xfrm>
            </p:grpSpPr>
            <p:sp>
              <p:nvSpPr>
                <p:cNvPr id="38" name="Freeform 15"/>
                <p:cNvSpPr>
                  <a:spLocks/>
                </p:cNvSpPr>
                <p:nvPr/>
              </p:nvSpPr>
              <p:spPr bwMode="auto">
                <a:xfrm>
                  <a:off x="1885" y="1037"/>
                  <a:ext cx="1267" cy="1927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293" y="1246"/>
                    </a:cxn>
                    <a:cxn ang="0">
                      <a:pos x="545" y="723"/>
                    </a:cxn>
                    <a:cxn ang="0">
                      <a:pos x="733" y="398"/>
                    </a:cxn>
                    <a:cxn ang="0">
                      <a:pos x="880" y="199"/>
                    </a:cxn>
                    <a:cxn ang="0">
                      <a:pos x="1016" y="84"/>
                    </a:cxn>
                    <a:cxn ang="0">
                      <a:pos x="1142" y="21"/>
                    </a:cxn>
                    <a:cxn ang="0">
                      <a:pos x="1267" y="0"/>
                    </a:cxn>
                  </a:cxnLst>
                  <a:rect l="0" t="0" r="r" b="b"/>
                  <a:pathLst>
                    <a:path w="1267" h="1927">
                      <a:moveTo>
                        <a:pt x="0" y="1927"/>
                      </a:moveTo>
                      <a:cubicBezTo>
                        <a:pt x="101" y="1687"/>
                        <a:pt x="202" y="1447"/>
                        <a:pt x="293" y="1246"/>
                      </a:cubicBezTo>
                      <a:cubicBezTo>
                        <a:pt x="384" y="1045"/>
                        <a:pt x="472" y="864"/>
                        <a:pt x="545" y="723"/>
                      </a:cubicBezTo>
                      <a:cubicBezTo>
                        <a:pt x="618" y="582"/>
                        <a:pt x="677" y="485"/>
                        <a:pt x="733" y="398"/>
                      </a:cubicBezTo>
                      <a:cubicBezTo>
                        <a:pt x="789" y="311"/>
                        <a:pt x="833" y="251"/>
                        <a:pt x="880" y="199"/>
                      </a:cubicBezTo>
                      <a:cubicBezTo>
                        <a:pt x="927" y="147"/>
                        <a:pt x="972" y="114"/>
                        <a:pt x="1016" y="84"/>
                      </a:cubicBezTo>
                      <a:cubicBezTo>
                        <a:pt x="1060" y="54"/>
                        <a:pt x="1100" y="35"/>
                        <a:pt x="1142" y="21"/>
                      </a:cubicBezTo>
                      <a:cubicBezTo>
                        <a:pt x="1184" y="7"/>
                        <a:pt x="1251" y="7"/>
                        <a:pt x="126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sp>
              <p:nvSpPr>
                <p:cNvPr id="39" name="Freeform 16"/>
                <p:cNvSpPr>
                  <a:spLocks/>
                </p:cNvSpPr>
                <p:nvPr/>
              </p:nvSpPr>
              <p:spPr bwMode="auto">
                <a:xfrm flipH="1">
                  <a:off x="3129" y="1036"/>
                  <a:ext cx="1267" cy="1927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293" y="1246"/>
                    </a:cxn>
                    <a:cxn ang="0">
                      <a:pos x="545" y="723"/>
                    </a:cxn>
                    <a:cxn ang="0">
                      <a:pos x="733" y="398"/>
                    </a:cxn>
                    <a:cxn ang="0">
                      <a:pos x="880" y="199"/>
                    </a:cxn>
                    <a:cxn ang="0">
                      <a:pos x="1016" y="84"/>
                    </a:cxn>
                    <a:cxn ang="0">
                      <a:pos x="1142" y="21"/>
                    </a:cxn>
                    <a:cxn ang="0">
                      <a:pos x="1267" y="0"/>
                    </a:cxn>
                  </a:cxnLst>
                  <a:rect l="0" t="0" r="r" b="b"/>
                  <a:pathLst>
                    <a:path w="1267" h="1927">
                      <a:moveTo>
                        <a:pt x="0" y="1927"/>
                      </a:moveTo>
                      <a:cubicBezTo>
                        <a:pt x="101" y="1687"/>
                        <a:pt x="202" y="1447"/>
                        <a:pt x="293" y="1246"/>
                      </a:cubicBezTo>
                      <a:cubicBezTo>
                        <a:pt x="384" y="1045"/>
                        <a:pt x="472" y="864"/>
                        <a:pt x="545" y="723"/>
                      </a:cubicBezTo>
                      <a:cubicBezTo>
                        <a:pt x="618" y="582"/>
                        <a:pt x="677" y="485"/>
                        <a:pt x="733" y="398"/>
                      </a:cubicBezTo>
                      <a:cubicBezTo>
                        <a:pt x="789" y="311"/>
                        <a:pt x="833" y="251"/>
                        <a:pt x="880" y="199"/>
                      </a:cubicBezTo>
                      <a:cubicBezTo>
                        <a:pt x="927" y="147"/>
                        <a:pt x="972" y="114"/>
                        <a:pt x="1016" y="84"/>
                      </a:cubicBezTo>
                      <a:cubicBezTo>
                        <a:pt x="1060" y="54"/>
                        <a:pt x="1100" y="35"/>
                        <a:pt x="1142" y="21"/>
                      </a:cubicBezTo>
                      <a:cubicBezTo>
                        <a:pt x="1184" y="7"/>
                        <a:pt x="1251" y="7"/>
                        <a:pt x="126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2641600" y="2071688"/>
              <a:ext cx="10922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2000" u="none">
                  <a:solidFill>
                    <a:srgbClr val="000000"/>
                  </a:solidFill>
                </a:rPr>
                <a:t>V</a:t>
              </a:r>
              <a:r>
                <a:rPr lang="de-DE" sz="2000" u="none">
                  <a:solidFill>
                    <a:srgbClr val="FF0000"/>
                  </a:solidFill>
                </a:rPr>
                <a:t> </a:t>
              </a:r>
              <a:r>
                <a:rPr lang="de-DE" sz="1800" u="none">
                  <a:solidFill>
                    <a:schemeClr val="tx1"/>
                  </a:solidFill>
                </a:rPr>
                <a:t>(t)</a:t>
              </a:r>
              <a:endParaRPr lang="en-US" sz="1800" u="none">
                <a:solidFill>
                  <a:schemeClr val="tx1"/>
                </a:solidFill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2695575" y="2903538"/>
              <a:ext cx="10922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2000" u="none">
                  <a:solidFill>
                    <a:srgbClr val="800000"/>
                  </a:solidFill>
                </a:rPr>
                <a:t>I</a:t>
              </a:r>
              <a:r>
                <a:rPr lang="de-DE" sz="2000" u="none">
                  <a:solidFill>
                    <a:srgbClr val="FF0000"/>
                  </a:solidFill>
                </a:rPr>
                <a:t> </a:t>
              </a:r>
              <a:r>
                <a:rPr lang="de-DE" sz="1800" u="none">
                  <a:solidFill>
                    <a:schemeClr val="tx1"/>
                  </a:solidFill>
                </a:rPr>
                <a:t>(t)</a:t>
              </a:r>
              <a:endParaRPr lang="en-US" sz="1800" u="none">
                <a:solidFill>
                  <a:schemeClr val="tx1"/>
                </a:solidFill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627313" y="1616075"/>
              <a:ext cx="2741612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u="none">
                  <a:solidFill>
                    <a:srgbClr val="800000"/>
                  </a:solidFill>
                </a:rPr>
                <a:t>Active Power</a:t>
              </a:r>
              <a:r>
                <a:rPr lang="de-DE" sz="2000" u="none">
                  <a:solidFill>
                    <a:srgbClr val="800000"/>
                  </a:solidFill>
                </a:rPr>
                <a:t> P</a:t>
              </a:r>
              <a:r>
                <a:rPr lang="de-DE" sz="2000" u="none">
                  <a:solidFill>
                    <a:srgbClr val="000000"/>
                  </a:solidFill>
                </a:rPr>
                <a:t> </a:t>
              </a:r>
              <a:r>
                <a:rPr lang="de-DE" sz="1800" u="none">
                  <a:solidFill>
                    <a:srgbClr val="000000"/>
                  </a:solidFill>
                </a:rPr>
                <a:t>(</a:t>
              </a:r>
              <a:r>
                <a:rPr lang="de-DE" sz="1800" u="none">
                  <a:solidFill>
                    <a:srgbClr val="800000"/>
                  </a:solidFill>
                </a:rPr>
                <a:t>MW</a:t>
              </a:r>
              <a:r>
                <a:rPr lang="de-DE" sz="1800" u="none">
                  <a:solidFill>
                    <a:srgbClr val="000000"/>
                  </a:solidFill>
                </a:rPr>
                <a:t>)</a:t>
              </a:r>
              <a:endParaRPr lang="en-US" sz="1800" u="none">
                <a:solidFill>
                  <a:srgbClr val="000000"/>
                </a:solidFill>
              </a:endParaRPr>
            </a:p>
          </p:txBody>
        </p:sp>
        <p:grpSp>
          <p:nvGrpSpPr>
            <p:cNvPr id="45" name="Group 20"/>
            <p:cNvGrpSpPr>
              <a:grpSpLocks/>
            </p:cNvGrpSpPr>
            <p:nvPr/>
          </p:nvGrpSpPr>
          <p:grpSpPr bwMode="auto">
            <a:xfrm>
              <a:off x="1762125" y="2479675"/>
              <a:ext cx="4706938" cy="3232150"/>
              <a:chOff x="1130" y="1127"/>
              <a:chExt cx="2965" cy="2036"/>
            </a:xfrm>
          </p:grpSpPr>
          <p:grpSp>
            <p:nvGrpSpPr>
              <p:cNvPr id="46" name="Group 21"/>
              <p:cNvGrpSpPr>
                <a:grpSpLocks/>
              </p:cNvGrpSpPr>
              <p:nvPr/>
            </p:nvGrpSpPr>
            <p:grpSpPr bwMode="auto">
              <a:xfrm>
                <a:off x="1130" y="1127"/>
                <a:ext cx="1491" cy="1023"/>
                <a:chOff x="1885" y="1036"/>
                <a:chExt cx="2511" cy="1928"/>
              </a:xfrm>
            </p:grpSpPr>
            <p:sp>
              <p:nvSpPr>
                <p:cNvPr id="50" name="Freeform 22"/>
                <p:cNvSpPr>
                  <a:spLocks/>
                </p:cNvSpPr>
                <p:nvPr/>
              </p:nvSpPr>
              <p:spPr bwMode="auto">
                <a:xfrm>
                  <a:off x="1885" y="1037"/>
                  <a:ext cx="1267" cy="1927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293" y="1246"/>
                    </a:cxn>
                    <a:cxn ang="0">
                      <a:pos x="545" y="723"/>
                    </a:cxn>
                    <a:cxn ang="0">
                      <a:pos x="733" y="398"/>
                    </a:cxn>
                    <a:cxn ang="0">
                      <a:pos x="880" y="199"/>
                    </a:cxn>
                    <a:cxn ang="0">
                      <a:pos x="1016" y="84"/>
                    </a:cxn>
                    <a:cxn ang="0">
                      <a:pos x="1142" y="21"/>
                    </a:cxn>
                    <a:cxn ang="0">
                      <a:pos x="1267" y="0"/>
                    </a:cxn>
                  </a:cxnLst>
                  <a:rect l="0" t="0" r="r" b="b"/>
                  <a:pathLst>
                    <a:path w="1267" h="1927">
                      <a:moveTo>
                        <a:pt x="0" y="1927"/>
                      </a:moveTo>
                      <a:cubicBezTo>
                        <a:pt x="101" y="1687"/>
                        <a:pt x="202" y="1447"/>
                        <a:pt x="293" y="1246"/>
                      </a:cubicBezTo>
                      <a:cubicBezTo>
                        <a:pt x="384" y="1045"/>
                        <a:pt x="472" y="864"/>
                        <a:pt x="545" y="723"/>
                      </a:cubicBezTo>
                      <a:cubicBezTo>
                        <a:pt x="618" y="582"/>
                        <a:pt x="677" y="485"/>
                        <a:pt x="733" y="398"/>
                      </a:cubicBezTo>
                      <a:cubicBezTo>
                        <a:pt x="789" y="311"/>
                        <a:pt x="833" y="251"/>
                        <a:pt x="880" y="199"/>
                      </a:cubicBezTo>
                      <a:cubicBezTo>
                        <a:pt x="927" y="147"/>
                        <a:pt x="972" y="114"/>
                        <a:pt x="1016" y="84"/>
                      </a:cubicBezTo>
                      <a:cubicBezTo>
                        <a:pt x="1060" y="54"/>
                        <a:pt x="1100" y="35"/>
                        <a:pt x="1142" y="21"/>
                      </a:cubicBezTo>
                      <a:cubicBezTo>
                        <a:pt x="1184" y="7"/>
                        <a:pt x="1251" y="7"/>
                        <a:pt x="1267" y="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/>
              </p:nvSpPr>
              <p:spPr bwMode="auto">
                <a:xfrm flipH="1">
                  <a:off x="3129" y="1036"/>
                  <a:ext cx="1267" cy="1927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293" y="1246"/>
                    </a:cxn>
                    <a:cxn ang="0">
                      <a:pos x="545" y="723"/>
                    </a:cxn>
                    <a:cxn ang="0">
                      <a:pos x="733" y="398"/>
                    </a:cxn>
                    <a:cxn ang="0">
                      <a:pos x="880" y="199"/>
                    </a:cxn>
                    <a:cxn ang="0">
                      <a:pos x="1016" y="84"/>
                    </a:cxn>
                    <a:cxn ang="0">
                      <a:pos x="1142" y="21"/>
                    </a:cxn>
                    <a:cxn ang="0">
                      <a:pos x="1267" y="0"/>
                    </a:cxn>
                  </a:cxnLst>
                  <a:rect l="0" t="0" r="r" b="b"/>
                  <a:pathLst>
                    <a:path w="1267" h="1927">
                      <a:moveTo>
                        <a:pt x="0" y="1927"/>
                      </a:moveTo>
                      <a:cubicBezTo>
                        <a:pt x="101" y="1687"/>
                        <a:pt x="202" y="1447"/>
                        <a:pt x="293" y="1246"/>
                      </a:cubicBezTo>
                      <a:cubicBezTo>
                        <a:pt x="384" y="1045"/>
                        <a:pt x="472" y="864"/>
                        <a:pt x="545" y="723"/>
                      </a:cubicBezTo>
                      <a:cubicBezTo>
                        <a:pt x="618" y="582"/>
                        <a:pt x="677" y="485"/>
                        <a:pt x="733" y="398"/>
                      </a:cubicBezTo>
                      <a:cubicBezTo>
                        <a:pt x="789" y="311"/>
                        <a:pt x="833" y="251"/>
                        <a:pt x="880" y="199"/>
                      </a:cubicBezTo>
                      <a:cubicBezTo>
                        <a:pt x="927" y="147"/>
                        <a:pt x="972" y="114"/>
                        <a:pt x="1016" y="84"/>
                      </a:cubicBezTo>
                      <a:cubicBezTo>
                        <a:pt x="1060" y="54"/>
                        <a:pt x="1100" y="35"/>
                        <a:pt x="1142" y="21"/>
                      </a:cubicBezTo>
                      <a:cubicBezTo>
                        <a:pt x="1184" y="7"/>
                        <a:pt x="1251" y="7"/>
                        <a:pt x="1267" y="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47" name="Group 24"/>
              <p:cNvGrpSpPr>
                <a:grpSpLocks/>
              </p:cNvGrpSpPr>
              <p:nvPr/>
            </p:nvGrpSpPr>
            <p:grpSpPr bwMode="auto">
              <a:xfrm flipV="1">
                <a:off x="2618" y="2140"/>
                <a:ext cx="1477" cy="1023"/>
                <a:chOff x="1885" y="1036"/>
                <a:chExt cx="2511" cy="1928"/>
              </a:xfrm>
            </p:grpSpPr>
            <p:sp>
              <p:nvSpPr>
                <p:cNvPr id="48" name="Freeform 25"/>
                <p:cNvSpPr>
                  <a:spLocks/>
                </p:cNvSpPr>
                <p:nvPr/>
              </p:nvSpPr>
              <p:spPr bwMode="auto">
                <a:xfrm>
                  <a:off x="1885" y="1037"/>
                  <a:ext cx="1267" cy="1927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293" y="1246"/>
                    </a:cxn>
                    <a:cxn ang="0">
                      <a:pos x="545" y="723"/>
                    </a:cxn>
                    <a:cxn ang="0">
                      <a:pos x="733" y="398"/>
                    </a:cxn>
                    <a:cxn ang="0">
                      <a:pos x="880" y="199"/>
                    </a:cxn>
                    <a:cxn ang="0">
                      <a:pos x="1016" y="84"/>
                    </a:cxn>
                    <a:cxn ang="0">
                      <a:pos x="1142" y="21"/>
                    </a:cxn>
                    <a:cxn ang="0">
                      <a:pos x="1267" y="0"/>
                    </a:cxn>
                  </a:cxnLst>
                  <a:rect l="0" t="0" r="r" b="b"/>
                  <a:pathLst>
                    <a:path w="1267" h="1927">
                      <a:moveTo>
                        <a:pt x="0" y="1927"/>
                      </a:moveTo>
                      <a:cubicBezTo>
                        <a:pt x="101" y="1687"/>
                        <a:pt x="202" y="1447"/>
                        <a:pt x="293" y="1246"/>
                      </a:cubicBezTo>
                      <a:cubicBezTo>
                        <a:pt x="384" y="1045"/>
                        <a:pt x="472" y="864"/>
                        <a:pt x="545" y="723"/>
                      </a:cubicBezTo>
                      <a:cubicBezTo>
                        <a:pt x="618" y="582"/>
                        <a:pt x="677" y="485"/>
                        <a:pt x="733" y="398"/>
                      </a:cubicBezTo>
                      <a:cubicBezTo>
                        <a:pt x="789" y="311"/>
                        <a:pt x="833" y="251"/>
                        <a:pt x="880" y="199"/>
                      </a:cubicBezTo>
                      <a:cubicBezTo>
                        <a:pt x="927" y="147"/>
                        <a:pt x="972" y="114"/>
                        <a:pt x="1016" y="84"/>
                      </a:cubicBezTo>
                      <a:cubicBezTo>
                        <a:pt x="1060" y="54"/>
                        <a:pt x="1100" y="35"/>
                        <a:pt x="1142" y="21"/>
                      </a:cubicBezTo>
                      <a:cubicBezTo>
                        <a:pt x="1184" y="7"/>
                        <a:pt x="1251" y="7"/>
                        <a:pt x="1267" y="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sp>
              <p:nvSpPr>
                <p:cNvPr id="49" name="Freeform 26"/>
                <p:cNvSpPr>
                  <a:spLocks/>
                </p:cNvSpPr>
                <p:nvPr/>
              </p:nvSpPr>
              <p:spPr bwMode="auto">
                <a:xfrm flipH="1">
                  <a:off x="3129" y="1036"/>
                  <a:ext cx="1267" cy="1927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293" y="1246"/>
                    </a:cxn>
                    <a:cxn ang="0">
                      <a:pos x="545" y="723"/>
                    </a:cxn>
                    <a:cxn ang="0">
                      <a:pos x="733" y="398"/>
                    </a:cxn>
                    <a:cxn ang="0">
                      <a:pos x="880" y="199"/>
                    </a:cxn>
                    <a:cxn ang="0">
                      <a:pos x="1016" y="84"/>
                    </a:cxn>
                    <a:cxn ang="0">
                      <a:pos x="1142" y="21"/>
                    </a:cxn>
                    <a:cxn ang="0">
                      <a:pos x="1267" y="0"/>
                    </a:cxn>
                  </a:cxnLst>
                  <a:rect l="0" t="0" r="r" b="b"/>
                  <a:pathLst>
                    <a:path w="1267" h="1927">
                      <a:moveTo>
                        <a:pt x="0" y="1927"/>
                      </a:moveTo>
                      <a:cubicBezTo>
                        <a:pt x="101" y="1687"/>
                        <a:pt x="202" y="1447"/>
                        <a:pt x="293" y="1246"/>
                      </a:cubicBezTo>
                      <a:cubicBezTo>
                        <a:pt x="384" y="1045"/>
                        <a:pt x="472" y="864"/>
                        <a:pt x="545" y="723"/>
                      </a:cubicBezTo>
                      <a:cubicBezTo>
                        <a:pt x="618" y="582"/>
                        <a:pt x="677" y="485"/>
                        <a:pt x="733" y="398"/>
                      </a:cubicBezTo>
                      <a:cubicBezTo>
                        <a:pt x="789" y="311"/>
                        <a:pt x="833" y="251"/>
                        <a:pt x="880" y="199"/>
                      </a:cubicBezTo>
                      <a:cubicBezTo>
                        <a:pt x="927" y="147"/>
                        <a:pt x="972" y="114"/>
                        <a:pt x="1016" y="84"/>
                      </a:cubicBezTo>
                      <a:cubicBezTo>
                        <a:pt x="1060" y="54"/>
                        <a:pt x="1100" y="35"/>
                        <a:pt x="1142" y="21"/>
                      </a:cubicBezTo>
                      <a:cubicBezTo>
                        <a:pt x="1184" y="7"/>
                        <a:pt x="1251" y="7"/>
                        <a:pt x="1267" y="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6253163" y="4295775"/>
              <a:ext cx="71437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800" u="none">
                  <a:solidFill>
                    <a:srgbClr val="CC0000"/>
                  </a:solidFill>
                </a:rPr>
                <a:t>360</a:t>
              </a:r>
              <a:r>
                <a:rPr lang="de-DE" sz="2000" u="none" baseline="50000">
                  <a:solidFill>
                    <a:srgbClr val="CC0000"/>
                  </a:solidFill>
                </a:rPr>
                <a:t>o</a:t>
              </a:r>
              <a:endParaRPr lang="en-US" sz="2000" u="none" baseline="50000">
                <a:solidFill>
                  <a:srgbClr val="CC0000"/>
                </a:solidFill>
              </a:endParaRPr>
            </a:p>
          </p:txBody>
        </p:sp>
        <p:sp>
          <p:nvSpPr>
            <p:cNvPr id="53" name="Text Box 28"/>
            <p:cNvSpPr txBox="1">
              <a:spLocks noChangeArrowheads="1"/>
            </p:cNvSpPr>
            <p:nvPr/>
          </p:nvSpPr>
          <p:spPr bwMode="auto">
            <a:xfrm>
              <a:off x="6938963" y="3824288"/>
              <a:ext cx="1101725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u="none">
                  <a:solidFill>
                    <a:srgbClr val="CC0000"/>
                  </a:solidFill>
                  <a:latin typeface="Siemens Sans" pitchFamily="2" charset="0"/>
                  <a:sym typeface="Symbol" pitchFamily="18" charset="2"/>
                </a:rPr>
                <a:t></a:t>
              </a:r>
              <a:r>
                <a:rPr lang="de-DE" sz="2000" u="none">
                  <a:solidFill>
                    <a:schemeClr val="tx1"/>
                  </a:solidFill>
                </a:rPr>
                <a:t> </a:t>
              </a:r>
              <a:r>
                <a:rPr lang="de-DE" sz="1800" u="none">
                  <a:solidFill>
                    <a:schemeClr val="tx1"/>
                  </a:solidFill>
                </a:rPr>
                <a:t>(deg)</a:t>
              </a:r>
              <a:endParaRPr lang="en-US" sz="1800" u="none">
                <a:solidFill>
                  <a:schemeClr val="tx1"/>
                </a:solidFill>
              </a:endParaRPr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1185863" y="3914775"/>
              <a:ext cx="61912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800" u="none">
                  <a:solidFill>
                    <a:schemeClr val="tx1"/>
                  </a:solidFill>
                </a:rPr>
                <a:t>0</a:t>
              </a:r>
              <a:endParaRPr lang="en-US" sz="1800" u="none">
                <a:solidFill>
                  <a:schemeClr val="tx1"/>
                </a:solidFill>
              </a:endParaRPr>
            </a:p>
          </p:txBody>
        </p:sp>
        <p:sp>
          <p:nvSpPr>
            <p:cNvPr id="55" name="Line 30"/>
            <p:cNvSpPr>
              <a:spLocks noChangeShapeType="1"/>
            </p:cNvSpPr>
            <p:nvPr/>
          </p:nvSpPr>
          <p:spPr bwMode="auto">
            <a:xfrm>
              <a:off x="4133850" y="4003675"/>
              <a:ext cx="0" cy="187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56" name="Line 31"/>
            <p:cNvSpPr>
              <a:spLocks noChangeShapeType="1"/>
            </p:cNvSpPr>
            <p:nvPr/>
          </p:nvSpPr>
          <p:spPr bwMode="auto">
            <a:xfrm>
              <a:off x="6470650" y="3954463"/>
              <a:ext cx="0" cy="287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auto">
            <a:xfrm rot="5400000" flipH="1">
              <a:off x="1749425" y="3963988"/>
              <a:ext cx="1588" cy="265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>
              <a:off x="2938463" y="4003675"/>
              <a:ext cx="0" cy="187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5299075" y="4003675"/>
              <a:ext cx="0" cy="187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2717800" y="4295775"/>
              <a:ext cx="71437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800" u="none">
                  <a:solidFill>
                    <a:srgbClr val="CC0000"/>
                  </a:solidFill>
                </a:rPr>
                <a:t>90</a:t>
              </a:r>
              <a:r>
                <a:rPr lang="de-DE" sz="2000" u="none" baseline="50000">
                  <a:solidFill>
                    <a:srgbClr val="CC0000"/>
                  </a:solidFill>
                </a:rPr>
                <a:t>o</a:t>
              </a:r>
              <a:endParaRPr lang="en-US" sz="2000" u="none" baseline="50000">
                <a:solidFill>
                  <a:srgbClr val="CC0000"/>
                </a:solidFill>
              </a:endParaRP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5011738" y="4295775"/>
              <a:ext cx="71437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800" u="none">
                  <a:solidFill>
                    <a:srgbClr val="CC0000"/>
                  </a:solidFill>
                </a:rPr>
                <a:t>270</a:t>
              </a:r>
              <a:r>
                <a:rPr lang="de-DE" sz="2000" u="none" baseline="50000">
                  <a:solidFill>
                    <a:srgbClr val="CC0000"/>
                  </a:solidFill>
                </a:rPr>
                <a:t>o</a:t>
              </a:r>
              <a:endParaRPr lang="en-US" sz="2000" u="none" baseline="50000">
                <a:solidFill>
                  <a:srgbClr val="CC0000"/>
                </a:solidFill>
              </a:endParaRPr>
            </a:p>
          </p:txBody>
        </p:sp>
        <p:grpSp>
          <p:nvGrpSpPr>
            <p:cNvPr id="62" name="Group 37"/>
            <p:cNvGrpSpPr>
              <a:grpSpLocks/>
            </p:cNvGrpSpPr>
            <p:nvPr/>
          </p:nvGrpSpPr>
          <p:grpSpPr bwMode="auto">
            <a:xfrm>
              <a:off x="1736725" y="2844800"/>
              <a:ext cx="4735513" cy="2524125"/>
              <a:chOff x="1010" y="1792"/>
              <a:chExt cx="2983" cy="1590"/>
            </a:xfrm>
          </p:grpSpPr>
          <p:grpSp>
            <p:nvGrpSpPr>
              <p:cNvPr id="63" name="Group 38"/>
              <p:cNvGrpSpPr>
                <a:grpSpLocks/>
              </p:cNvGrpSpPr>
              <p:nvPr/>
            </p:nvGrpSpPr>
            <p:grpSpPr bwMode="auto">
              <a:xfrm>
                <a:off x="1762" y="1792"/>
                <a:ext cx="1482" cy="792"/>
                <a:chOff x="1885" y="1036"/>
                <a:chExt cx="2511" cy="1928"/>
              </a:xfrm>
            </p:grpSpPr>
            <p:sp>
              <p:nvSpPr>
                <p:cNvPr id="66" name="Freeform 39"/>
                <p:cNvSpPr>
                  <a:spLocks/>
                </p:cNvSpPr>
                <p:nvPr/>
              </p:nvSpPr>
              <p:spPr bwMode="auto">
                <a:xfrm>
                  <a:off x="1885" y="1037"/>
                  <a:ext cx="1267" cy="1927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293" y="1246"/>
                    </a:cxn>
                    <a:cxn ang="0">
                      <a:pos x="545" y="723"/>
                    </a:cxn>
                    <a:cxn ang="0">
                      <a:pos x="733" y="398"/>
                    </a:cxn>
                    <a:cxn ang="0">
                      <a:pos x="880" y="199"/>
                    </a:cxn>
                    <a:cxn ang="0">
                      <a:pos x="1016" y="84"/>
                    </a:cxn>
                    <a:cxn ang="0">
                      <a:pos x="1142" y="21"/>
                    </a:cxn>
                    <a:cxn ang="0">
                      <a:pos x="1267" y="0"/>
                    </a:cxn>
                  </a:cxnLst>
                  <a:rect l="0" t="0" r="r" b="b"/>
                  <a:pathLst>
                    <a:path w="1267" h="1927">
                      <a:moveTo>
                        <a:pt x="0" y="1927"/>
                      </a:moveTo>
                      <a:cubicBezTo>
                        <a:pt x="101" y="1687"/>
                        <a:pt x="202" y="1447"/>
                        <a:pt x="293" y="1246"/>
                      </a:cubicBezTo>
                      <a:cubicBezTo>
                        <a:pt x="384" y="1045"/>
                        <a:pt x="472" y="864"/>
                        <a:pt x="545" y="723"/>
                      </a:cubicBezTo>
                      <a:cubicBezTo>
                        <a:pt x="618" y="582"/>
                        <a:pt x="677" y="485"/>
                        <a:pt x="733" y="398"/>
                      </a:cubicBezTo>
                      <a:cubicBezTo>
                        <a:pt x="789" y="311"/>
                        <a:pt x="833" y="251"/>
                        <a:pt x="880" y="199"/>
                      </a:cubicBezTo>
                      <a:cubicBezTo>
                        <a:pt x="927" y="147"/>
                        <a:pt x="972" y="114"/>
                        <a:pt x="1016" y="84"/>
                      </a:cubicBezTo>
                      <a:cubicBezTo>
                        <a:pt x="1060" y="54"/>
                        <a:pt x="1100" y="35"/>
                        <a:pt x="1142" y="21"/>
                      </a:cubicBezTo>
                      <a:cubicBezTo>
                        <a:pt x="1184" y="7"/>
                        <a:pt x="1251" y="7"/>
                        <a:pt x="126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66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sp>
              <p:nvSpPr>
                <p:cNvPr id="67" name="Freeform 40"/>
                <p:cNvSpPr>
                  <a:spLocks/>
                </p:cNvSpPr>
                <p:nvPr/>
              </p:nvSpPr>
              <p:spPr bwMode="auto">
                <a:xfrm flipH="1">
                  <a:off x="3129" y="1036"/>
                  <a:ext cx="1267" cy="1927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293" y="1246"/>
                    </a:cxn>
                    <a:cxn ang="0">
                      <a:pos x="545" y="723"/>
                    </a:cxn>
                    <a:cxn ang="0">
                      <a:pos x="733" y="398"/>
                    </a:cxn>
                    <a:cxn ang="0">
                      <a:pos x="880" y="199"/>
                    </a:cxn>
                    <a:cxn ang="0">
                      <a:pos x="1016" y="84"/>
                    </a:cxn>
                    <a:cxn ang="0">
                      <a:pos x="1142" y="21"/>
                    </a:cxn>
                    <a:cxn ang="0">
                      <a:pos x="1267" y="0"/>
                    </a:cxn>
                  </a:cxnLst>
                  <a:rect l="0" t="0" r="r" b="b"/>
                  <a:pathLst>
                    <a:path w="1267" h="1927">
                      <a:moveTo>
                        <a:pt x="0" y="1927"/>
                      </a:moveTo>
                      <a:cubicBezTo>
                        <a:pt x="101" y="1687"/>
                        <a:pt x="202" y="1447"/>
                        <a:pt x="293" y="1246"/>
                      </a:cubicBezTo>
                      <a:cubicBezTo>
                        <a:pt x="384" y="1045"/>
                        <a:pt x="472" y="864"/>
                        <a:pt x="545" y="723"/>
                      </a:cubicBezTo>
                      <a:cubicBezTo>
                        <a:pt x="618" y="582"/>
                        <a:pt x="677" y="485"/>
                        <a:pt x="733" y="398"/>
                      </a:cubicBezTo>
                      <a:cubicBezTo>
                        <a:pt x="789" y="311"/>
                        <a:pt x="833" y="251"/>
                        <a:pt x="880" y="199"/>
                      </a:cubicBezTo>
                      <a:cubicBezTo>
                        <a:pt x="927" y="147"/>
                        <a:pt x="972" y="114"/>
                        <a:pt x="1016" y="84"/>
                      </a:cubicBezTo>
                      <a:cubicBezTo>
                        <a:pt x="1060" y="54"/>
                        <a:pt x="1100" y="35"/>
                        <a:pt x="1142" y="21"/>
                      </a:cubicBezTo>
                      <a:cubicBezTo>
                        <a:pt x="1184" y="7"/>
                        <a:pt x="1251" y="7"/>
                        <a:pt x="126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66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</p:grpSp>
          <p:sp>
            <p:nvSpPr>
              <p:cNvPr id="64" name="Freeform 41"/>
              <p:cNvSpPr>
                <a:spLocks/>
              </p:cNvSpPr>
              <p:nvPr/>
            </p:nvSpPr>
            <p:spPr bwMode="auto">
              <a:xfrm flipV="1">
                <a:off x="3245" y="2590"/>
                <a:ext cx="748" cy="792"/>
              </a:xfrm>
              <a:custGeom>
                <a:avLst/>
                <a:gdLst/>
                <a:ahLst/>
                <a:cxnLst>
                  <a:cxn ang="0">
                    <a:pos x="0" y="1927"/>
                  </a:cxn>
                  <a:cxn ang="0">
                    <a:pos x="293" y="1246"/>
                  </a:cxn>
                  <a:cxn ang="0">
                    <a:pos x="545" y="723"/>
                  </a:cxn>
                  <a:cxn ang="0">
                    <a:pos x="733" y="398"/>
                  </a:cxn>
                  <a:cxn ang="0">
                    <a:pos x="880" y="199"/>
                  </a:cxn>
                  <a:cxn ang="0">
                    <a:pos x="1016" y="84"/>
                  </a:cxn>
                  <a:cxn ang="0">
                    <a:pos x="1142" y="21"/>
                  </a:cxn>
                  <a:cxn ang="0">
                    <a:pos x="1267" y="0"/>
                  </a:cxn>
                </a:cxnLst>
                <a:rect l="0" t="0" r="r" b="b"/>
                <a:pathLst>
                  <a:path w="1267" h="1927">
                    <a:moveTo>
                      <a:pt x="0" y="1927"/>
                    </a:moveTo>
                    <a:cubicBezTo>
                      <a:pt x="101" y="1687"/>
                      <a:pt x="202" y="1447"/>
                      <a:pt x="293" y="1246"/>
                    </a:cubicBezTo>
                    <a:cubicBezTo>
                      <a:pt x="384" y="1045"/>
                      <a:pt x="472" y="864"/>
                      <a:pt x="545" y="723"/>
                    </a:cubicBezTo>
                    <a:cubicBezTo>
                      <a:pt x="618" y="582"/>
                      <a:pt x="677" y="485"/>
                      <a:pt x="733" y="398"/>
                    </a:cubicBezTo>
                    <a:cubicBezTo>
                      <a:pt x="789" y="311"/>
                      <a:pt x="833" y="251"/>
                      <a:pt x="880" y="199"/>
                    </a:cubicBezTo>
                    <a:cubicBezTo>
                      <a:pt x="927" y="147"/>
                      <a:pt x="972" y="114"/>
                      <a:pt x="1016" y="84"/>
                    </a:cubicBezTo>
                    <a:cubicBezTo>
                      <a:pt x="1060" y="54"/>
                      <a:pt x="1100" y="35"/>
                      <a:pt x="1142" y="21"/>
                    </a:cubicBezTo>
                    <a:cubicBezTo>
                      <a:pt x="1184" y="7"/>
                      <a:pt x="1251" y="7"/>
                      <a:pt x="1267" y="0"/>
                    </a:cubicBezTo>
                  </a:path>
                </a:pathLst>
              </a:custGeom>
              <a:noFill/>
              <a:ln w="38100" cap="flat" cmpd="sng">
                <a:solidFill>
                  <a:srgbClr val="0066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/>
              </a:p>
            </p:txBody>
          </p:sp>
          <p:sp>
            <p:nvSpPr>
              <p:cNvPr id="65" name="Freeform 42"/>
              <p:cNvSpPr>
                <a:spLocks/>
              </p:cNvSpPr>
              <p:nvPr/>
            </p:nvSpPr>
            <p:spPr bwMode="auto">
              <a:xfrm flipH="1" flipV="1">
                <a:off x="1010" y="2586"/>
                <a:ext cx="748" cy="792"/>
              </a:xfrm>
              <a:custGeom>
                <a:avLst/>
                <a:gdLst/>
                <a:ahLst/>
                <a:cxnLst>
                  <a:cxn ang="0">
                    <a:pos x="0" y="1927"/>
                  </a:cxn>
                  <a:cxn ang="0">
                    <a:pos x="293" y="1246"/>
                  </a:cxn>
                  <a:cxn ang="0">
                    <a:pos x="545" y="723"/>
                  </a:cxn>
                  <a:cxn ang="0">
                    <a:pos x="733" y="398"/>
                  </a:cxn>
                  <a:cxn ang="0">
                    <a:pos x="880" y="199"/>
                  </a:cxn>
                  <a:cxn ang="0">
                    <a:pos x="1016" y="84"/>
                  </a:cxn>
                  <a:cxn ang="0">
                    <a:pos x="1142" y="21"/>
                  </a:cxn>
                  <a:cxn ang="0">
                    <a:pos x="1267" y="0"/>
                  </a:cxn>
                </a:cxnLst>
                <a:rect l="0" t="0" r="r" b="b"/>
                <a:pathLst>
                  <a:path w="1267" h="1927">
                    <a:moveTo>
                      <a:pt x="0" y="1927"/>
                    </a:moveTo>
                    <a:cubicBezTo>
                      <a:pt x="101" y="1687"/>
                      <a:pt x="202" y="1447"/>
                      <a:pt x="293" y="1246"/>
                    </a:cubicBezTo>
                    <a:cubicBezTo>
                      <a:pt x="384" y="1045"/>
                      <a:pt x="472" y="864"/>
                      <a:pt x="545" y="723"/>
                    </a:cubicBezTo>
                    <a:cubicBezTo>
                      <a:pt x="618" y="582"/>
                      <a:pt x="677" y="485"/>
                      <a:pt x="733" y="398"/>
                    </a:cubicBezTo>
                    <a:cubicBezTo>
                      <a:pt x="789" y="311"/>
                      <a:pt x="833" y="251"/>
                      <a:pt x="880" y="199"/>
                    </a:cubicBezTo>
                    <a:cubicBezTo>
                      <a:pt x="927" y="147"/>
                      <a:pt x="972" y="114"/>
                      <a:pt x="1016" y="84"/>
                    </a:cubicBezTo>
                    <a:cubicBezTo>
                      <a:pt x="1060" y="54"/>
                      <a:pt x="1100" y="35"/>
                      <a:pt x="1142" y="21"/>
                    </a:cubicBezTo>
                    <a:cubicBezTo>
                      <a:pt x="1184" y="7"/>
                      <a:pt x="1251" y="7"/>
                      <a:pt x="1267" y="0"/>
                    </a:cubicBezTo>
                  </a:path>
                </a:pathLst>
              </a:custGeom>
              <a:noFill/>
              <a:ln w="38100" cap="flat" cmpd="sng">
                <a:solidFill>
                  <a:srgbClr val="0066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/>
              </a:p>
            </p:txBody>
          </p:sp>
        </p:grpSp>
        <p:grpSp>
          <p:nvGrpSpPr>
            <p:cNvPr id="68" name="Group 43"/>
            <p:cNvGrpSpPr>
              <a:grpSpLocks/>
            </p:cNvGrpSpPr>
            <p:nvPr/>
          </p:nvGrpSpPr>
          <p:grpSpPr bwMode="auto">
            <a:xfrm>
              <a:off x="1752600" y="2849563"/>
              <a:ext cx="4724400" cy="2524125"/>
              <a:chOff x="1014" y="1795"/>
              <a:chExt cx="2976" cy="1590"/>
            </a:xfrm>
          </p:grpSpPr>
          <p:sp>
            <p:nvSpPr>
              <p:cNvPr id="69" name="Freeform 44"/>
              <p:cNvSpPr>
                <a:spLocks/>
              </p:cNvSpPr>
              <p:nvPr/>
            </p:nvSpPr>
            <p:spPr bwMode="auto">
              <a:xfrm flipH="1">
                <a:off x="1014" y="1795"/>
                <a:ext cx="748" cy="792"/>
              </a:xfrm>
              <a:custGeom>
                <a:avLst/>
                <a:gdLst/>
                <a:ahLst/>
                <a:cxnLst>
                  <a:cxn ang="0">
                    <a:pos x="0" y="1927"/>
                  </a:cxn>
                  <a:cxn ang="0">
                    <a:pos x="293" y="1246"/>
                  </a:cxn>
                  <a:cxn ang="0">
                    <a:pos x="545" y="723"/>
                  </a:cxn>
                  <a:cxn ang="0">
                    <a:pos x="733" y="398"/>
                  </a:cxn>
                  <a:cxn ang="0">
                    <a:pos x="880" y="199"/>
                  </a:cxn>
                  <a:cxn ang="0">
                    <a:pos x="1016" y="84"/>
                  </a:cxn>
                  <a:cxn ang="0">
                    <a:pos x="1142" y="21"/>
                  </a:cxn>
                  <a:cxn ang="0">
                    <a:pos x="1267" y="0"/>
                  </a:cxn>
                </a:cxnLst>
                <a:rect l="0" t="0" r="r" b="b"/>
                <a:pathLst>
                  <a:path w="1267" h="1927">
                    <a:moveTo>
                      <a:pt x="0" y="1927"/>
                    </a:moveTo>
                    <a:cubicBezTo>
                      <a:pt x="101" y="1687"/>
                      <a:pt x="202" y="1447"/>
                      <a:pt x="293" y="1246"/>
                    </a:cubicBezTo>
                    <a:cubicBezTo>
                      <a:pt x="384" y="1045"/>
                      <a:pt x="472" y="864"/>
                      <a:pt x="545" y="723"/>
                    </a:cubicBezTo>
                    <a:cubicBezTo>
                      <a:pt x="618" y="582"/>
                      <a:pt x="677" y="485"/>
                      <a:pt x="733" y="398"/>
                    </a:cubicBezTo>
                    <a:cubicBezTo>
                      <a:pt x="789" y="311"/>
                      <a:pt x="833" y="251"/>
                      <a:pt x="880" y="199"/>
                    </a:cubicBezTo>
                    <a:cubicBezTo>
                      <a:pt x="927" y="147"/>
                      <a:pt x="972" y="114"/>
                      <a:pt x="1016" y="84"/>
                    </a:cubicBezTo>
                    <a:cubicBezTo>
                      <a:pt x="1060" y="54"/>
                      <a:pt x="1100" y="35"/>
                      <a:pt x="1142" y="21"/>
                    </a:cubicBezTo>
                    <a:cubicBezTo>
                      <a:pt x="1184" y="7"/>
                      <a:pt x="1251" y="7"/>
                      <a:pt x="1267" y="0"/>
                    </a:cubicBezTo>
                  </a:path>
                </a:pathLst>
              </a:custGeom>
              <a:noFill/>
              <a:ln w="38100" cap="flat" cmpd="sng">
                <a:solidFill>
                  <a:srgbClr val="3333CC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/>
              </a:p>
            </p:txBody>
          </p:sp>
          <p:grpSp>
            <p:nvGrpSpPr>
              <p:cNvPr id="70" name="Group 45"/>
              <p:cNvGrpSpPr>
                <a:grpSpLocks/>
              </p:cNvGrpSpPr>
              <p:nvPr/>
            </p:nvGrpSpPr>
            <p:grpSpPr bwMode="auto">
              <a:xfrm flipV="1">
                <a:off x="1763" y="2593"/>
                <a:ext cx="1482" cy="792"/>
                <a:chOff x="1885" y="1036"/>
                <a:chExt cx="2511" cy="1928"/>
              </a:xfrm>
            </p:grpSpPr>
            <p:sp>
              <p:nvSpPr>
                <p:cNvPr id="72" name="Freeform 46"/>
                <p:cNvSpPr>
                  <a:spLocks/>
                </p:cNvSpPr>
                <p:nvPr/>
              </p:nvSpPr>
              <p:spPr bwMode="auto">
                <a:xfrm>
                  <a:off x="1885" y="1037"/>
                  <a:ext cx="1267" cy="1927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293" y="1246"/>
                    </a:cxn>
                    <a:cxn ang="0">
                      <a:pos x="545" y="723"/>
                    </a:cxn>
                    <a:cxn ang="0">
                      <a:pos x="733" y="398"/>
                    </a:cxn>
                    <a:cxn ang="0">
                      <a:pos x="880" y="199"/>
                    </a:cxn>
                    <a:cxn ang="0">
                      <a:pos x="1016" y="84"/>
                    </a:cxn>
                    <a:cxn ang="0">
                      <a:pos x="1142" y="21"/>
                    </a:cxn>
                    <a:cxn ang="0">
                      <a:pos x="1267" y="0"/>
                    </a:cxn>
                  </a:cxnLst>
                  <a:rect l="0" t="0" r="r" b="b"/>
                  <a:pathLst>
                    <a:path w="1267" h="1927">
                      <a:moveTo>
                        <a:pt x="0" y="1927"/>
                      </a:moveTo>
                      <a:cubicBezTo>
                        <a:pt x="101" y="1687"/>
                        <a:pt x="202" y="1447"/>
                        <a:pt x="293" y="1246"/>
                      </a:cubicBezTo>
                      <a:cubicBezTo>
                        <a:pt x="384" y="1045"/>
                        <a:pt x="472" y="864"/>
                        <a:pt x="545" y="723"/>
                      </a:cubicBezTo>
                      <a:cubicBezTo>
                        <a:pt x="618" y="582"/>
                        <a:pt x="677" y="485"/>
                        <a:pt x="733" y="398"/>
                      </a:cubicBezTo>
                      <a:cubicBezTo>
                        <a:pt x="789" y="311"/>
                        <a:pt x="833" y="251"/>
                        <a:pt x="880" y="199"/>
                      </a:cubicBezTo>
                      <a:cubicBezTo>
                        <a:pt x="927" y="147"/>
                        <a:pt x="972" y="114"/>
                        <a:pt x="1016" y="84"/>
                      </a:cubicBezTo>
                      <a:cubicBezTo>
                        <a:pt x="1060" y="54"/>
                        <a:pt x="1100" y="35"/>
                        <a:pt x="1142" y="21"/>
                      </a:cubicBezTo>
                      <a:cubicBezTo>
                        <a:pt x="1184" y="7"/>
                        <a:pt x="1251" y="7"/>
                        <a:pt x="126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3333CC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sp>
              <p:nvSpPr>
                <p:cNvPr id="73" name="Freeform 47"/>
                <p:cNvSpPr>
                  <a:spLocks/>
                </p:cNvSpPr>
                <p:nvPr/>
              </p:nvSpPr>
              <p:spPr bwMode="auto">
                <a:xfrm flipH="1">
                  <a:off x="3129" y="1036"/>
                  <a:ext cx="1267" cy="1927"/>
                </a:xfrm>
                <a:custGeom>
                  <a:avLst/>
                  <a:gdLst/>
                  <a:ahLst/>
                  <a:cxnLst>
                    <a:cxn ang="0">
                      <a:pos x="0" y="1927"/>
                    </a:cxn>
                    <a:cxn ang="0">
                      <a:pos x="293" y="1246"/>
                    </a:cxn>
                    <a:cxn ang="0">
                      <a:pos x="545" y="723"/>
                    </a:cxn>
                    <a:cxn ang="0">
                      <a:pos x="733" y="398"/>
                    </a:cxn>
                    <a:cxn ang="0">
                      <a:pos x="880" y="199"/>
                    </a:cxn>
                    <a:cxn ang="0">
                      <a:pos x="1016" y="84"/>
                    </a:cxn>
                    <a:cxn ang="0">
                      <a:pos x="1142" y="21"/>
                    </a:cxn>
                    <a:cxn ang="0">
                      <a:pos x="1267" y="0"/>
                    </a:cxn>
                  </a:cxnLst>
                  <a:rect l="0" t="0" r="r" b="b"/>
                  <a:pathLst>
                    <a:path w="1267" h="1927">
                      <a:moveTo>
                        <a:pt x="0" y="1927"/>
                      </a:moveTo>
                      <a:cubicBezTo>
                        <a:pt x="101" y="1687"/>
                        <a:pt x="202" y="1447"/>
                        <a:pt x="293" y="1246"/>
                      </a:cubicBezTo>
                      <a:cubicBezTo>
                        <a:pt x="384" y="1045"/>
                        <a:pt x="472" y="864"/>
                        <a:pt x="545" y="723"/>
                      </a:cubicBezTo>
                      <a:cubicBezTo>
                        <a:pt x="618" y="582"/>
                        <a:pt x="677" y="485"/>
                        <a:pt x="733" y="398"/>
                      </a:cubicBezTo>
                      <a:cubicBezTo>
                        <a:pt x="789" y="311"/>
                        <a:pt x="833" y="251"/>
                        <a:pt x="880" y="199"/>
                      </a:cubicBezTo>
                      <a:cubicBezTo>
                        <a:pt x="927" y="147"/>
                        <a:pt x="972" y="114"/>
                        <a:pt x="1016" y="84"/>
                      </a:cubicBezTo>
                      <a:cubicBezTo>
                        <a:pt x="1060" y="54"/>
                        <a:pt x="1100" y="35"/>
                        <a:pt x="1142" y="21"/>
                      </a:cubicBezTo>
                      <a:cubicBezTo>
                        <a:pt x="1184" y="7"/>
                        <a:pt x="1251" y="7"/>
                        <a:pt x="1267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3333CC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</p:grpSp>
          <p:sp>
            <p:nvSpPr>
              <p:cNvPr id="71" name="Freeform 48"/>
              <p:cNvSpPr>
                <a:spLocks/>
              </p:cNvSpPr>
              <p:nvPr/>
            </p:nvSpPr>
            <p:spPr bwMode="auto">
              <a:xfrm>
                <a:off x="3242" y="1798"/>
                <a:ext cx="748" cy="792"/>
              </a:xfrm>
              <a:custGeom>
                <a:avLst/>
                <a:gdLst/>
                <a:ahLst/>
                <a:cxnLst>
                  <a:cxn ang="0">
                    <a:pos x="0" y="1927"/>
                  </a:cxn>
                  <a:cxn ang="0">
                    <a:pos x="293" y="1246"/>
                  </a:cxn>
                  <a:cxn ang="0">
                    <a:pos x="545" y="723"/>
                  </a:cxn>
                  <a:cxn ang="0">
                    <a:pos x="733" y="398"/>
                  </a:cxn>
                  <a:cxn ang="0">
                    <a:pos x="880" y="199"/>
                  </a:cxn>
                  <a:cxn ang="0">
                    <a:pos x="1016" y="84"/>
                  </a:cxn>
                  <a:cxn ang="0">
                    <a:pos x="1142" y="21"/>
                  </a:cxn>
                  <a:cxn ang="0">
                    <a:pos x="1267" y="0"/>
                  </a:cxn>
                </a:cxnLst>
                <a:rect l="0" t="0" r="r" b="b"/>
                <a:pathLst>
                  <a:path w="1267" h="1927">
                    <a:moveTo>
                      <a:pt x="0" y="1927"/>
                    </a:moveTo>
                    <a:cubicBezTo>
                      <a:pt x="101" y="1687"/>
                      <a:pt x="202" y="1447"/>
                      <a:pt x="293" y="1246"/>
                    </a:cubicBezTo>
                    <a:cubicBezTo>
                      <a:pt x="384" y="1045"/>
                      <a:pt x="472" y="864"/>
                      <a:pt x="545" y="723"/>
                    </a:cubicBezTo>
                    <a:cubicBezTo>
                      <a:pt x="618" y="582"/>
                      <a:pt x="677" y="485"/>
                      <a:pt x="733" y="398"/>
                    </a:cubicBezTo>
                    <a:cubicBezTo>
                      <a:pt x="789" y="311"/>
                      <a:pt x="833" y="251"/>
                      <a:pt x="880" y="199"/>
                    </a:cubicBezTo>
                    <a:cubicBezTo>
                      <a:pt x="927" y="147"/>
                      <a:pt x="972" y="114"/>
                      <a:pt x="1016" y="84"/>
                    </a:cubicBezTo>
                    <a:cubicBezTo>
                      <a:pt x="1060" y="54"/>
                      <a:pt x="1100" y="35"/>
                      <a:pt x="1142" y="21"/>
                    </a:cubicBezTo>
                    <a:cubicBezTo>
                      <a:pt x="1184" y="7"/>
                      <a:pt x="1251" y="7"/>
                      <a:pt x="1267" y="0"/>
                    </a:cubicBezTo>
                  </a:path>
                </a:pathLst>
              </a:custGeom>
              <a:noFill/>
              <a:ln w="38100" cap="flat" cmpd="sng">
                <a:solidFill>
                  <a:srgbClr val="3333C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/>
              </a:p>
            </p:txBody>
          </p:sp>
        </p:grpSp>
        <p:sp>
          <p:nvSpPr>
            <p:cNvPr id="74" name="Text Box 49"/>
            <p:cNvSpPr txBox="1">
              <a:spLocks noChangeArrowheads="1"/>
            </p:cNvSpPr>
            <p:nvPr/>
          </p:nvSpPr>
          <p:spPr bwMode="auto">
            <a:xfrm>
              <a:off x="1714500" y="4295775"/>
              <a:ext cx="71437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800" u="none">
                  <a:solidFill>
                    <a:srgbClr val="CC0000"/>
                  </a:solidFill>
                </a:rPr>
                <a:t>0</a:t>
              </a:r>
              <a:r>
                <a:rPr lang="de-DE" sz="2000" u="none" baseline="50000">
                  <a:solidFill>
                    <a:srgbClr val="CC0000"/>
                  </a:solidFill>
                </a:rPr>
                <a:t>o</a:t>
              </a:r>
              <a:endParaRPr lang="en-US" sz="2000" u="none" baseline="50000">
                <a:solidFill>
                  <a:srgbClr val="CC0000"/>
                </a:solidFill>
              </a:endParaRPr>
            </a:p>
          </p:txBody>
        </p:sp>
        <p:sp>
          <p:nvSpPr>
            <p:cNvPr id="75" name="Rectangle 50"/>
            <p:cNvSpPr>
              <a:spLocks noChangeArrowheads="1"/>
            </p:cNvSpPr>
            <p:nvPr/>
          </p:nvSpPr>
          <p:spPr bwMode="auto">
            <a:xfrm>
              <a:off x="3465513" y="2527300"/>
              <a:ext cx="2027237" cy="30162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6" name="Rectangle 51"/>
            <p:cNvSpPr>
              <a:spLocks noChangeArrowheads="1"/>
            </p:cNvSpPr>
            <p:nvPr/>
          </p:nvSpPr>
          <p:spPr bwMode="auto">
            <a:xfrm>
              <a:off x="1895475" y="5859463"/>
              <a:ext cx="2060575" cy="31591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77" name="Line 52"/>
            <p:cNvSpPr>
              <a:spLocks noChangeShapeType="1"/>
            </p:cNvSpPr>
            <p:nvPr/>
          </p:nvSpPr>
          <p:spPr bwMode="auto">
            <a:xfrm rot="5400000" flipH="1">
              <a:off x="-244475" y="3916363"/>
              <a:ext cx="40036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78" name="Line 53"/>
            <p:cNvSpPr>
              <a:spLocks noChangeShapeType="1"/>
            </p:cNvSpPr>
            <p:nvPr/>
          </p:nvSpPr>
          <p:spPr bwMode="auto">
            <a:xfrm flipV="1">
              <a:off x="1749425" y="4087813"/>
              <a:ext cx="5305425" cy="12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79" name="Line 54"/>
            <p:cNvSpPr>
              <a:spLocks noChangeShapeType="1"/>
            </p:cNvSpPr>
            <p:nvPr/>
          </p:nvSpPr>
          <p:spPr bwMode="auto">
            <a:xfrm>
              <a:off x="4122738" y="2873375"/>
              <a:ext cx="6350" cy="24749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80" name="Text Box 55"/>
            <p:cNvSpPr txBox="1">
              <a:spLocks noChangeArrowheads="1"/>
            </p:cNvSpPr>
            <p:nvPr/>
          </p:nvSpPr>
          <p:spPr bwMode="auto">
            <a:xfrm>
              <a:off x="3633788" y="4295775"/>
              <a:ext cx="71437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800" u="none">
                  <a:solidFill>
                    <a:srgbClr val="CC0000"/>
                  </a:solidFill>
                </a:rPr>
                <a:t>180</a:t>
              </a:r>
              <a:r>
                <a:rPr lang="de-DE" sz="2000" u="none" baseline="50000">
                  <a:solidFill>
                    <a:srgbClr val="CC0000"/>
                  </a:solidFill>
                </a:rPr>
                <a:t>o</a:t>
              </a:r>
              <a:endParaRPr lang="en-US" sz="2000" u="none" baseline="50000">
                <a:solidFill>
                  <a:srgbClr val="CC0000"/>
                </a:solidFill>
              </a:endParaRPr>
            </a:p>
          </p:txBody>
        </p:sp>
        <p:sp>
          <p:nvSpPr>
            <p:cNvPr id="81" name="Rectangle 56"/>
            <p:cNvSpPr>
              <a:spLocks noChangeArrowheads="1"/>
            </p:cNvSpPr>
            <p:nvPr/>
          </p:nvSpPr>
          <p:spPr bwMode="auto">
            <a:xfrm>
              <a:off x="4152900" y="3044825"/>
              <a:ext cx="4665663" cy="323850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2" name="Text Box 57"/>
            <p:cNvSpPr txBox="1">
              <a:spLocks noChangeArrowheads="1"/>
            </p:cNvSpPr>
            <p:nvPr/>
          </p:nvSpPr>
          <p:spPr bwMode="auto">
            <a:xfrm>
              <a:off x="4175125" y="2990850"/>
              <a:ext cx="48895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i="1" u="none">
                  <a:solidFill>
                    <a:srgbClr val="FFFFFF"/>
                  </a:solidFill>
                  <a:latin typeface="Times New Roman" pitchFamily="18" charset="0"/>
                </a:rPr>
                <a:t>Options for </a:t>
              </a:r>
              <a:r>
                <a:rPr lang="en-US" sz="2000" i="1" u="none">
                  <a:solidFill>
                    <a:srgbClr val="FFFF00"/>
                  </a:solidFill>
                  <a:latin typeface="Times New Roman" pitchFamily="18" charset="0"/>
                </a:rPr>
                <a:t>Reactive Power </a:t>
              </a:r>
              <a:r>
                <a:rPr lang="en-US" sz="2000" i="1" u="none">
                  <a:solidFill>
                    <a:srgbClr val="FF0000"/>
                  </a:solidFill>
                  <a:latin typeface="Times New Roman" pitchFamily="18" charset="0"/>
                </a:rPr>
                <a:t>Compensation</a:t>
              </a:r>
            </a:p>
          </p:txBody>
        </p:sp>
        <p:sp>
          <p:nvSpPr>
            <p:cNvPr id="83" name="Rectangle 58"/>
            <p:cNvSpPr>
              <a:spLocks noChangeArrowheads="1"/>
            </p:cNvSpPr>
            <p:nvPr/>
          </p:nvSpPr>
          <p:spPr bwMode="auto">
            <a:xfrm>
              <a:off x="3465513" y="2203450"/>
              <a:ext cx="2028825" cy="32385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84" name="Rectangle 59"/>
            <p:cNvSpPr>
              <a:spLocks noChangeArrowheads="1"/>
            </p:cNvSpPr>
            <p:nvPr/>
          </p:nvSpPr>
          <p:spPr bwMode="auto">
            <a:xfrm>
              <a:off x="1893888" y="5529263"/>
              <a:ext cx="2060575" cy="3302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85" name="Text Box 60"/>
            <p:cNvSpPr txBox="1">
              <a:spLocks noChangeArrowheads="1"/>
            </p:cNvSpPr>
            <p:nvPr/>
          </p:nvSpPr>
          <p:spPr bwMode="auto">
            <a:xfrm>
              <a:off x="1890713" y="5503863"/>
              <a:ext cx="3622675" cy="701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u="none">
                  <a:solidFill>
                    <a:srgbClr val="3333CC"/>
                  </a:solidFill>
                </a:rPr>
                <a:t>Reactive Power</a:t>
              </a:r>
              <a:r>
                <a:rPr lang="de-DE" sz="2000" u="none">
                  <a:solidFill>
                    <a:srgbClr val="3333CC"/>
                  </a:solidFill>
                </a:rPr>
                <a:t>  Q</a:t>
              </a:r>
              <a:r>
                <a:rPr lang="de-DE" sz="2000" u="none" baseline="-20000">
                  <a:solidFill>
                    <a:srgbClr val="3333CC"/>
                  </a:solidFill>
                </a:rPr>
                <a:t>C</a:t>
              </a:r>
              <a:r>
                <a:rPr lang="de-DE" sz="2000" u="none" baseline="-35000">
                  <a:solidFill>
                    <a:srgbClr val="3333CC"/>
                  </a:solidFill>
                </a:rPr>
                <a:t> </a:t>
              </a:r>
              <a:r>
                <a:rPr lang="de-DE" sz="1800" u="none">
                  <a:solidFill>
                    <a:srgbClr val="000000"/>
                  </a:solidFill>
                </a:rPr>
                <a:t>(</a:t>
              </a:r>
              <a:r>
                <a:rPr lang="de-DE" sz="1800" u="none">
                  <a:solidFill>
                    <a:srgbClr val="3333CC"/>
                  </a:solidFill>
                </a:rPr>
                <a:t>MVAr</a:t>
              </a:r>
              <a:r>
                <a:rPr lang="de-DE" sz="1800" u="none">
                  <a:solidFill>
                    <a:srgbClr val="000000"/>
                  </a:solidFill>
                </a:rPr>
                <a:t>)</a:t>
              </a:r>
              <a:r>
                <a:rPr lang="en-US" sz="2000" u="none">
                  <a:solidFill>
                    <a:srgbClr val="000000"/>
                  </a:solidFill>
                </a:rPr>
                <a:t>, </a:t>
              </a:r>
              <a:r>
                <a:rPr lang="en-US" sz="2000" u="none">
                  <a:solidFill>
                    <a:srgbClr val="3333CC"/>
                  </a:solidFill>
                </a:rPr>
                <a:t>Cap. Current (A)</a:t>
              </a:r>
            </a:p>
          </p:txBody>
        </p:sp>
        <p:sp>
          <p:nvSpPr>
            <p:cNvPr id="86" name="Text Box 61"/>
            <p:cNvSpPr txBox="1">
              <a:spLocks noChangeArrowheads="1"/>
            </p:cNvSpPr>
            <p:nvPr/>
          </p:nvSpPr>
          <p:spPr bwMode="auto">
            <a:xfrm>
              <a:off x="3443288" y="2157413"/>
              <a:ext cx="3471862" cy="701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u="none">
                  <a:solidFill>
                    <a:srgbClr val="006600"/>
                  </a:solidFill>
                </a:rPr>
                <a:t>Reactive Power</a:t>
              </a:r>
              <a:r>
                <a:rPr lang="de-DE" sz="2000" u="none">
                  <a:solidFill>
                    <a:srgbClr val="006600"/>
                  </a:solidFill>
                </a:rPr>
                <a:t>  Q</a:t>
              </a:r>
              <a:r>
                <a:rPr lang="de-DE" sz="2000" u="none" baseline="-20000">
                  <a:solidFill>
                    <a:srgbClr val="006600"/>
                  </a:solidFill>
                </a:rPr>
                <a:t>L</a:t>
              </a:r>
              <a:r>
                <a:rPr lang="de-DE" sz="2000" u="none">
                  <a:solidFill>
                    <a:srgbClr val="006600"/>
                  </a:solidFill>
                </a:rPr>
                <a:t> </a:t>
              </a:r>
              <a:r>
                <a:rPr lang="de-DE" sz="1800" u="none">
                  <a:solidFill>
                    <a:srgbClr val="000000"/>
                  </a:solidFill>
                </a:rPr>
                <a:t>(</a:t>
              </a:r>
              <a:r>
                <a:rPr lang="de-DE" sz="1800" u="none">
                  <a:solidFill>
                    <a:srgbClr val="006600"/>
                  </a:solidFill>
                </a:rPr>
                <a:t>MVAr</a:t>
              </a:r>
              <a:r>
                <a:rPr lang="de-DE" sz="1800" u="none">
                  <a:solidFill>
                    <a:srgbClr val="000000"/>
                  </a:solidFill>
                </a:rPr>
                <a:t>), </a:t>
              </a:r>
              <a:r>
                <a:rPr lang="de-DE" sz="2000" u="none">
                  <a:solidFill>
                    <a:srgbClr val="006600"/>
                  </a:solidFill>
                </a:rPr>
                <a:t>Ind.</a:t>
              </a:r>
              <a:r>
                <a:rPr lang="en-US" sz="2000" u="none">
                  <a:solidFill>
                    <a:srgbClr val="006600"/>
                  </a:solidFill>
                </a:rPr>
                <a:t> Current (A)</a:t>
              </a:r>
            </a:p>
          </p:txBody>
        </p:sp>
        <p:sp>
          <p:nvSpPr>
            <p:cNvPr id="87" name="Rectangle 62"/>
            <p:cNvSpPr>
              <a:spLocks noChangeArrowheads="1"/>
            </p:cNvSpPr>
            <p:nvPr/>
          </p:nvSpPr>
          <p:spPr bwMode="auto">
            <a:xfrm>
              <a:off x="6435725" y="3355975"/>
              <a:ext cx="2382838" cy="346075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s-ES"/>
            </a:p>
          </p:txBody>
        </p:sp>
        <p:sp>
          <p:nvSpPr>
            <p:cNvPr id="88" name="Text Box 63"/>
            <p:cNvSpPr txBox="1">
              <a:spLocks noChangeArrowheads="1"/>
            </p:cNvSpPr>
            <p:nvPr/>
          </p:nvSpPr>
          <p:spPr bwMode="auto">
            <a:xfrm>
              <a:off x="6532563" y="3324225"/>
              <a:ext cx="2290762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i="1" u="none">
                  <a:solidFill>
                    <a:srgbClr val="000000"/>
                  </a:solidFill>
                  <a:latin typeface="Times New Roman" pitchFamily="18" charset="0"/>
                </a:rPr>
                <a:t>e.g.</a:t>
              </a:r>
              <a:r>
                <a:rPr lang="en-US" sz="2000" i="1" u="none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  <a:r>
                <a:rPr lang="en-US" sz="2000" i="1" u="none">
                  <a:solidFill>
                    <a:srgbClr val="3333CC"/>
                  </a:solidFill>
                  <a:latin typeface="Times New Roman" pitchFamily="18" charset="0"/>
                </a:rPr>
                <a:t>FACTS</a:t>
              </a:r>
              <a:r>
                <a:rPr lang="en-US" sz="2000" i="1" u="none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  <a:r>
                <a:rPr lang="en-US" sz="2000" i="1" u="none">
                  <a:solidFill>
                    <a:srgbClr val="000000"/>
                  </a:solidFill>
                  <a:latin typeface="Times New Roman" pitchFamily="18" charset="0"/>
                </a:rPr>
                <a:t>or</a:t>
              </a:r>
              <a:r>
                <a:rPr lang="en-US" sz="2000" i="1" u="none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  <a:r>
                <a:rPr lang="en-US" sz="2000" i="1" u="none">
                  <a:solidFill>
                    <a:srgbClr val="3333CC"/>
                  </a:solidFill>
                  <a:latin typeface="Times New Roman" pitchFamily="18" charset="0"/>
                </a:rPr>
                <a:t>SCO</a:t>
              </a:r>
              <a:endParaRPr lang="en-US" sz="2000" i="1" u="none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7591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de-DE" dirty="0" smtClean="0"/>
              <a:t>FACTS </a:t>
            </a:r>
            <a:br>
              <a:rPr lang="en-US" altLang="de-DE" dirty="0" smtClean="0"/>
            </a:br>
            <a:r>
              <a:rPr lang="en-US" altLang="de-DE" b="0" dirty="0" smtClean="0"/>
              <a:t>Overview</a:t>
            </a:r>
            <a:endParaRPr lang="de-DE" altLang="de-DE" b="0" dirty="0" smtClean="0"/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de-DE" smtClean="0"/>
              <a:t>The FACTS technology distinguishes between two categories determined by the way in which they are connected to the power system:</a:t>
            </a:r>
          </a:p>
          <a:p>
            <a:pPr marL="0" indent="0" eaLnBrk="1" hangingPunct="1"/>
            <a:endParaRPr lang="en-US" altLang="de-DE" smtClean="0"/>
          </a:p>
          <a:p>
            <a:pPr marL="0" indent="0" algn="ctr" eaLnBrk="1" hangingPunct="1"/>
            <a:r>
              <a:rPr lang="en-US" altLang="de-DE" sz="2400" b="1" smtClean="0"/>
              <a:t>Parallel Compensation	 vs. 	Series Compensation</a:t>
            </a:r>
          </a:p>
          <a:p>
            <a:pPr marL="0" indent="0" eaLnBrk="1" hangingPunct="1"/>
            <a:r>
              <a:rPr lang="en-US" altLang="de-DE" sz="1400" b="1" smtClean="0"/>
              <a:t>	     (Voltage Control) 				(Power Flow Control)</a:t>
            </a:r>
          </a:p>
          <a:p>
            <a:pPr marL="0" indent="0" eaLnBrk="1" hangingPunct="1"/>
            <a:endParaRPr lang="en-US" altLang="de-DE" smtClean="0"/>
          </a:p>
          <a:p>
            <a:pPr marL="0" indent="0" eaLnBrk="1" hangingPunct="1"/>
            <a:endParaRPr lang="en-US" altLang="de-DE" smtClean="0"/>
          </a:p>
          <a:p>
            <a:pPr marL="0" indent="0" eaLnBrk="1" hangingPunct="1"/>
            <a:endParaRPr lang="en-US" altLang="de-DE" smtClean="0"/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 rot="16200000" flipH="1">
            <a:off x="4394201" y="5280025"/>
            <a:ext cx="436562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181475" y="5505450"/>
            <a:ext cx="887413" cy="114300"/>
            <a:chOff x="4591" y="2693"/>
            <a:chExt cx="392" cy="62"/>
          </a:xfrm>
        </p:grpSpPr>
        <p:sp>
          <p:nvSpPr>
            <p:cNvPr id="9259" name="Line 45"/>
            <p:cNvSpPr>
              <a:spLocks noChangeShapeType="1"/>
            </p:cNvSpPr>
            <p:nvPr/>
          </p:nvSpPr>
          <p:spPr bwMode="auto">
            <a:xfrm>
              <a:off x="4591" y="2693"/>
              <a:ext cx="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9260" name="Line 46"/>
            <p:cNvSpPr>
              <a:spLocks noChangeShapeType="1"/>
            </p:cNvSpPr>
            <p:nvPr/>
          </p:nvSpPr>
          <p:spPr bwMode="auto">
            <a:xfrm>
              <a:off x="4591" y="2755"/>
              <a:ext cx="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538288" y="5511800"/>
            <a:ext cx="885825" cy="115888"/>
            <a:chOff x="4591" y="2693"/>
            <a:chExt cx="392" cy="62"/>
          </a:xfrm>
        </p:grpSpPr>
        <p:sp>
          <p:nvSpPr>
            <p:cNvPr id="9257" name="Line 48"/>
            <p:cNvSpPr>
              <a:spLocks noChangeShapeType="1"/>
            </p:cNvSpPr>
            <p:nvPr/>
          </p:nvSpPr>
          <p:spPr bwMode="auto">
            <a:xfrm>
              <a:off x="4591" y="2693"/>
              <a:ext cx="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9258" name="Line 49"/>
            <p:cNvSpPr>
              <a:spLocks noChangeShapeType="1"/>
            </p:cNvSpPr>
            <p:nvPr/>
          </p:nvSpPr>
          <p:spPr bwMode="auto">
            <a:xfrm>
              <a:off x="4591" y="2755"/>
              <a:ext cx="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sp>
        <p:nvSpPr>
          <p:cNvPr id="14" name="Line 50"/>
          <p:cNvSpPr>
            <a:spLocks noChangeShapeType="1"/>
          </p:cNvSpPr>
          <p:nvPr/>
        </p:nvSpPr>
        <p:spPr bwMode="auto">
          <a:xfrm rot="5400000">
            <a:off x="1759744" y="5283994"/>
            <a:ext cx="44132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15" name="Line 51"/>
          <p:cNvSpPr>
            <a:spLocks noChangeShapeType="1"/>
          </p:cNvSpPr>
          <p:nvPr/>
        </p:nvSpPr>
        <p:spPr bwMode="auto">
          <a:xfrm rot="16200000" flipH="1">
            <a:off x="1757363" y="5856288"/>
            <a:ext cx="45243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16" name="Line 52"/>
          <p:cNvSpPr>
            <a:spLocks noChangeShapeType="1"/>
          </p:cNvSpPr>
          <p:nvPr/>
        </p:nvSpPr>
        <p:spPr bwMode="auto">
          <a:xfrm rot="5400000">
            <a:off x="4399756" y="5831682"/>
            <a:ext cx="4302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17" name="Line 53"/>
          <p:cNvSpPr>
            <a:spLocks noChangeShapeType="1"/>
          </p:cNvSpPr>
          <p:nvPr/>
        </p:nvSpPr>
        <p:spPr bwMode="auto">
          <a:xfrm flipV="1">
            <a:off x="1236663" y="5056188"/>
            <a:ext cx="4576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2430463" y="4872038"/>
            <a:ext cx="887412" cy="342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l" eaLnBrk="0" hangingPunct="0">
              <a:lnSpc>
                <a:spcPct val="110000"/>
              </a:lnSpc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de-DE" altLang="de-DE"/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5072063" y="5084763"/>
            <a:ext cx="863600" cy="973137"/>
            <a:chOff x="3059" y="2513"/>
            <a:chExt cx="544" cy="613"/>
          </a:xfrm>
        </p:grpSpPr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3210" y="2513"/>
              <a:ext cx="161" cy="613"/>
              <a:chOff x="4719" y="3093"/>
              <a:chExt cx="113" cy="509"/>
            </a:xfrm>
          </p:grpSpPr>
          <p:sp>
            <p:nvSpPr>
              <p:cNvPr id="9255" name="Line 57"/>
              <p:cNvSpPr>
                <a:spLocks noChangeShapeType="1"/>
              </p:cNvSpPr>
              <p:nvPr/>
            </p:nvSpPr>
            <p:spPr bwMode="auto">
              <a:xfrm rot="5400000">
                <a:off x="4521" y="3347"/>
                <a:ext cx="509" cy="1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9256" name="Rectangle 58"/>
              <p:cNvSpPr>
                <a:spLocks noChangeArrowheads="1"/>
              </p:cNvSpPr>
              <p:nvPr/>
            </p:nvSpPr>
            <p:spPr bwMode="auto">
              <a:xfrm rot="5400000">
                <a:off x="4651" y="3274"/>
                <a:ext cx="249" cy="113"/>
              </a:xfrm>
              <a:prstGeom prst="rect">
                <a:avLst/>
              </a:prstGeom>
              <a:solidFill>
                <a:srgbClr val="CC3300"/>
              </a:solidFill>
              <a:ln w="57150">
                <a:solidFill>
                  <a:srgbClr val="CC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algn="l" eaLnBrk="0" hangingPunct="0">
                  <a:lnSpc>
                    <a:spcPct val="110000"/>
                  </a:lnSpc>
                  <a:buFont typeface="Wingdings" pitchFamily="2" charset="2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lnSpc>
                    <a:spcPct val="110000"/>
                  </a:lnSpc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endParaRPr lang="de-DE" altLang="de-DE"/>
              </a:p>
            </p:txBody>
          </p:sp>
        </p:grpSp>
        <p:sp>
          <p:nvSpPr>
            <p:cNvPr id="9254" name="Line 59"/>
            <p:cNvSpPr>
              <a:spLocks noChangeShapeType="1"/>
            </p:cNvSpPr>
            <p:nvPr/>
          </p:nvSpPr>
          <p:spPr bwMode="auto">
            <a:xfrm flipV="1">
              <a:off x="3059" y="2602"/>
              <a:ext cx="544" cy="326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36000" bIns="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3527425" y="4789488"/>
            <a:ext cx="763588" cy="531812"/>
            <a:chOff x="3165" y="3695"/>
            <a:chExt cx="481" cy="335"/>
          </a:xfrm>
        </p:grpSpPr>
        <p:sp>
          <p:nvSpPr>
            <p:cNvPr id="9247" name="Rectangle 61"/>
            <p:cNvSpPr>
              <a:spLocks noChangeArrowheads="1"/>
            </p:cNvSpPr>
            <p:nvPr/>
          </p:nvSpPr>
          <p:spPr bwMode="auto">
            <a:xfrm>
              <a:off x="3320" y="3782"/>
              <a:ext cx="66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/>
            </a:p>
          </p:txBody>
        </p: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3165" y="3695"/>
              <a:ext cx="481" cy="335"/>
              <a:chOff x="2146" y="2343"/>
              <a:chExt cx="481" cy="335"/>
            </a:xfrm>
          </p:grpSpPr>
          <p:grpSp>
            <p:nvGrpSpPr>
              <p:cNvPr id="9" name="Group 63"/>
              <p:cNvGrpSpPr>
                <a:grpSpLocks/>
              </p:cNvGrpSpPr>
              <p:nvPr/>
            </p:nvGrpSpPr>
            <p:grpSpPr bwMode="auto">
              <a:xfrm rot="5400000">
                <a:off x="2166" y="2461"/>
                <a:ext cx="335" cy="100"/>
                <a:chOff x="4591" y="2693"/>
                <a:chExt cx="392" cy="62"/>
              </a:xfrm>
            </p:grpSpPr>
            <p:sp>
              <p:nvSpPr>
                <p:cNvPr id="9251" name="Line 64"/>
                <p:cNvSpPr>
                  <a:spLocks noChangeShapeType="1"/>
                </p:cNvSpPr>
                <p:nvPr/>
              </p:nvSpPr>
              <p:spPr bwMode="auto">
                <a:xfrm>
                  <a:off x="4591" y="2693"/>
                  <a:ext cx="392" cy="0"/>
                </a:xfrm>
                <a:prstGeom prst="line">
                  <a:avLst/>
                </a:prstGeom>
                <a:noFill/>
                <a:ln w="57150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9252" name="Line 65"/>
                <p:cNvSpPr>
                  <a:spLocks noChangeShapeType="1"/>
                </p:cNvSpPr>
                <p:nvPr/>
              </p:nvSpPr>
              <p:spPr bwMode="auto">
                <a:xfrm>
                  <a:off x="4591" y="2755"/>
                  <a:ext cx="392" cy="0"/>
                </a:xfrm>
                <a:prstGeom prst="line">
                  <a:avLst/>
                </a:prstGeom>
                <a:noFill/>
                <a:ln w="57150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sp>
            <p:nvSpPr>
              <p:cNvPr id="9250" name="Line 66"/>
              <p:cNvSpPr>
                <a:spLocks noChangeShapeType="1"/>
              </p:cNvSpPr>
              <p:nvPr/>
            </p:nvSpPr>
            <p:spPr bwMode="auto">
              <a:xfrm flipV="1">
                <a:off x="2146" y="2343"/>
                <a:ext cx="481" cy="297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36000" bIns="0"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1" name="Rectangle 67"/>
          <p:cNvSpPr>
            <a:spLocks noChangeArrowheads="1"/>
          </p:cNvSpPr>
          <p:nvPr/>
        </p:nvSpPr>
        <p:spPr bwMode="auto">
          <a:xfrm>
            <a:off x="2727325" y="5208588"/>
            <a:ext cx="5921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/>
          <a:p>
            <a:pPr algn="l"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X</a:t>
            </a:r>
            <a:endParaRPr lang="de-DE" sz="3200" b="1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grpSp>
        <p:nvGrpSpPr>
          <p:cNvPr id="10" name="Gruppieren 48"/>
          <p:cNvGrpSpPr>
            <a:grpSpLocks/>
          </p:cNvGrpSpPr>
          <p:nvPr/>
        </p:nvGrpSpPr>
        <p:grpSpPr bwMode="auto">
          <a:xfrm>
            <a:off x="6266755" y="4572000"/>
            <a:ext cx="2625725" cy="1528763"/>
            <a:chOff x="6558855" y="4787152"/>
            <a:chExt cx="2625725" cy="1529685"/>
          </a:xfrm>
        </p:grpSpPr>
        <p:sp>
          <p:nvSpPr>
            <p:cNvPr id="33" name="Text Box 69"/>
            <p:cNvSpPr txBox="1">
              <a:spLocks noChangeArrowheads="1"/>
            </p:cNvSpPr>
            <p:nvPr/>
          </p:nvSpPr>
          <p:spPr bwMode="auto">
            <a:xfrm>
              <a:off x="6558855" y="5463835"/>
              <a:ext cx="2625725" cy="214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folHlink"/>
                  </a:solidFill>
                  <a:latin typeface="Arial" charset="0"/>
                  <a:ea typeface="+mn-ea"/>
                </a:rPr>
                <a:t>Parallel Compensation</a:t>
              </a:r>
            </a:p>
          </p:txBody>
        </p:sp>
        <p:sp>
          <p:nvSpPr>
            <p:cNvPr id="9241" name="AutoShape 70"/>
            <p:cNvSpPr>
              <a:spLocks noChangeArrowheads="1"/>
            </p:cNvSpPr>
            <p:nvPr/>
          </p:nvSpPr>
          <p:spPr bwMode="auto">
            <a:xfrm>
              <a:off x="7181458" y="5153849"/>
              <a:ext cx="144807" cy="263180"/>
            </a:xfrm>
            <a:prstGeom prst="upArrow">
              <a:avLst>
                <a:gd name="adj1" fmla="val 50000"/>
                <a:gd name="adj2" fmla="val 66463"/>
              </a:avLst>
            </a:prstGeom>
            <a:gradFill rotWithShape="1">
              <a:gsLst>
                <a:gs pos="0">
                  <a:srgbClr val="339966"/>
                </a:gs>
                <a:gs pos="100000">
                  <a:srgbClr val="18472F"/>
                </a:gs>
              </a:gsLst>
              <a:lin ang="5400000" scaled="1"/>
            </a:gra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 anchor="ctr">
              <a:spAutoFit/>
            </a:bodyPr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 sz="1400"/>
            </a:p>
          </p:txBody>
        </p:sp>
        <p:sp>
          <p:nvSpPr>
            <p:cNvPr id="9242" name="AutoShape 71"/>
            <p:cNvSpPr>
              <a:spLocks noChangeArrowheads="1"/>
            </p:cNvSpPr>
            <p:nvPr/>
          </p:nvSpPr>
          <p:spPr bwMode="auto">
            <a:xfrm flipV="1">
              <a:off x="7181458" y="5705383"/>
              <a:ext cx="144807" cy="263180"/>
            </a:xfrm>
            <a:prstGeom prst="upArrow">
              <a:avLst>
                <a:gd name="adj1" fmla="val 50000"/>
                <a:gd name="adj2" fmla="val 66615"/>
              </a:avLst>
            </a:prstGeom>
            <a:gradFill rotWithShape="0">
              <a:gsLst>
                <a:gs pos="0">
                  <a:srgbClr val="5E0000"/>
                </a:gs>
                <a:gs pos="100000">
                  <a:srgbClr val="CC0000"/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 anchor="ctr">
              <a:spAutoFit/>
            </a:bodyPr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 sz="1400"/>
            </a:p>
          </p:txBody>
        </p:sp>
        <p:sp>
          <p:nvSpPr>
            <p:cNvPr id="37" name="Rectangle 72"/>
            <p:cNvSpPr>
              <a:spLocks noChangeArrowheads="1"/>
            </p:cNvSpPr>
            <p:nvPr/>
          </p:nvSpPr>
          <p:spPr bwMode="auto">
            <a:xfrm>
              <a:off x="6994525" y="4787152"/>
              <a:ext cx="465138" cy="246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36000" bIns="0">
              <a:spAutoFit/>
            </a:bodyPr>
            <a:lstStyle/>
            <a:p>
              <a:pPr eaLnBrk="0" hangingPunct="0"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US" sz="1600" b="1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V</a:t>
              </a:r>
              <a:endParaRPr lang="de-DE" sz="1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38" name="Rectangle 73"/>
            <p:cNvSpPr>
              <a:spLocks noChangeArrowheads="1"/>
            </p:cNvSpPr>
            <p:nvPr/>
          </p:nvSpPr>
          <p:spPr bwMode="auto">
            <a:xfrm>
              <a:off x="6994525" y="6070626"/>
              <a:ext cx="465138" cy="246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36000" bIns="0">
              <a:spAutoFit/>
            </a:bodyPr>
            <a:lstStyle/>
            <a:p>
              <a:pPr eaLnBrk="0" hangingPunct="0"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US" sz="1600" b="1" i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V</a:t>
              </a:r>
              <a:endParaRPr lang="de-DE" sz="1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39" name="Rectangle 75"/>
            <p:cNvSpPr>
              <a:spLocks noChangeArrowheads="1"/>
            </p:cNvSpPr>
            <p:nvPr/>
          </p:nvSpPr>
          <p:spPr bwMode="auto">
            <a:xfrm>
              <a:off x="7592317" y="5144555"/>
              <a:ext cx="1133475" cy="184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36000" bIns="0">
              <a:spAutoFit/>
            </a:bodyPr>
            <a:lstStyle/>
            <a:p>
              <a:pPr eaLnBrk="0" hangingPunct="0"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US" sz="1200" b="1" i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C &gt;</a:t>
              </a:r>
              <a:endParaRPr lang="de-DE" sz="16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40" name="Rectangle 76"/>
            <p:cNvSpPr>
              <a:spLocks noChangeArrowheads="1"/>
            </p:cNvSpPr>
            <p:nvPr/>
          </p:nvSpPr>
          <p:spPr bwMode="auto">
            <a:xfrm>
              <a:off x="7629900" y="5757700"/>
              <a:ext cx="841375" cy="184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36000" bIns="0">
              <a:spAutoFit/>
            </a:bodyPr>
            <a:lstStyle/>
            <a:p>
              <a:pPr eaLnBrk="0" hangingPunct="0"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US" sz="1200" b="1" i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L </a:t>
              </a:r>
              <a:r>
                <a:rPr lang="en-US" sz="1200" b="1" i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  <a:cs typeface="Arial" charset="0"/>
                </a:rPr>
                <a:t>&lt;</a:t>
              </a:r>
              <a:endParaRPr lang="en-US" sz="16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" name="Gruppieren 47"/>
          <p:cNvGrpSpPr>
            <a:grpSpLocks/>
          </p:cNvGrpSpPr>
          <p:nvPr/>
        </p:nvGrpSpPr>
        <p:grpSpPr bwMode="auto">
          <a:xfrm>
            <a:off x="2666355" y="3259138"/>
            <a:ext cx="2625725" cy="1395412"/>
            <a:chOff x="2590155" y="3208251"/>
            <a:chExt cx="2625725" cy="1395001"/>
          </a:xfrm>
        </p:grpSpPr>
        <p:sp>
          <p:nvSpPr>
            <p:cNvPr id="32" name="Text Box 68"/>
            <p:cNvSpPr txBox="1">
              <a:spLocks noChangeArrowheads="1"/>
            </p:cNvSpPr>
            <p:nvPr/>
          </p:nvSpPr>
          <p:spPr bwMode="auto">
            <a:xfrm>
              <a:off x="2590155" y="3785931"/>
              <a:ext cx="2625725" cy="214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folHlink"/>
                  </a:solidFill>
                  <a:latin typeface="Arial" charset="0"/>
                  <a:ea typeface="+mn-ea"/>
                </a:rPr>
                <a:t>Series Compensation</a:t>
              </a:r>
            </a:p>
          </p:txBody>
        </p:sp>
        <p:sp>
          <p:nvSpPr>
            <p:cNvPr id="9234" name="AutoShape 78"/>
            <p:cNvSpPr>
              <a:spLocks noChangeArrowheads="1"/>
            </p:cNvSpPr>
            <p:nvPr/>
          </p:nvSpPr>
          <p:spPr bwMode="auto">
            <a:xfrm>
              <a:off x="3331770" y="3501257"/>
              <a:ext cx="144807" cy="263179"/>
            </a:xfrm>
            <a:prstGeom prst="upArrow">
              <a:avLst>
                <a:gd name="adj1" fmla="val 50000"/>
                <a:gd name="adj2" fmla="val 66463"/>
              </a:avLst>
            </a:prstGeom>
            <a:gradFill rotWithShape="1">
              <a:gsLst>
                <a:gs pos="0">
                  <a:srgbClr val="339966"/>
                </a:gs>
                <a:gs pos="100000">
                  <a:srgbClr val="18472F"/>
                </a:gs>
              </a:gsLst>
              <a:lin ang="5400000" scaled="1"/>
            </a:gra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 anchor="ctr">
              <a:spAutoFit/>
            </a:bodyPr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 sz="1400"/>
            </a:p>
          </p:txBody>
        </p:sp>
        <p:sp>
          <p:nvSpPr>
            <p:cNvPr id="9235" name="AutoShape 79"/>
            <p:cNvSpPr>
              <a:spLocks noChangeArrowheads="1"/>
            </p:cNvSpPr>
            <p:nvPr/>
          </p:nvSpPr>
          <p:spPr bwMode="auto">
            <a:xfrm flipV="1">
              <a:off x="3331770" y="4065489"/>
              <a:ext cx="144807" cy="263179"/>
            </a:xfrm>
            <a:prstGeom prst="upArrow">
              <a:avLst>
                <a:gd name="adj1" fmla="val 50000"/>
                <a:gd name="adj2" fmla="val 66614"/>
              </a:avLst>
            </a:prstGeom>
            <a:gradFill rotWithShape="0">
              <a:gsLst>
                <a:gs pos="0">
                  <a:srgbClr val="5E0000"/>
                </a:gs>
                <a:gs pos="100000">
                  <a:srgbClr val="CC0000"/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 anchor="ctr">
              <a:spAutoFit/>
            </a:bodyPr>
            <a:lstStyle>
              <a:lvl1pPr algn="l" eaLnBrk="0" hangingPunct="0">
                <a:lnSpc>
                  <a:spcPct val="110000"/>
                </a:lnSpc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110000"/>
                </a:lnSpc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de-DE" altLang="de-DE" sz="1400"/>
            </a:p>
          </p:txBody>
        </p:sp>
        <p:sp>
          <p:nvSpPr>
            <p:cNvPr id="44" name="Rectangle 80"/>
            <p:cNvSpPr>
              <a:spLocks noChangeArrowheads="1"/>
            </p:cNvSpPr>
            <p:nvPr/>
          </p:nvSpPr>
          <p:spPr bwMode="auto">
            <a:xfrm>
              <a:off x="3144838" y="3208251"/>
              <a:ext cx="465137" cy="245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36000" bIns="0">
              <a:spAutoFit/>
            </a:bodyPr>
            <a:lstStyle/>
            <a:p>
              <a:pPr eaLnBrk="0" hangingPunct="0"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US" sz="1600" b="1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P</a:t>
              </a:r>
              <a:endParaRPr lang="de-DE" sz="1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3144838" y="4357262"/>
              <a:ext cx="465137" cy="245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36000" bIns="0">
              <a:spAutoFit/>
            </a:bodyPr>
            <a:lstStyle/>
            <a:p>
              <a:pPr eaLnBrk="0" hangingPunct="0"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US" sz="1600" b="1" i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P</a:t>
              </a:r>
              <a:endParaRPr lang="de-DE" sz="1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3629968" y="3505026"/>
              <a:ext cx="1133475" cy="18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36000" bIns="0">
              <a:spAutoFit/>
            </a:bodyPr>
            <a:lstStyle/>
            <a:p>
              <a:pPr eaLnBrk="0" hangingPunct="0"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US" sz="1200" b="1" i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C &gt;</a:t>
              </a:r>
              <a:endParaRPr lang="de-DE" sz="16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endParaRPr>
            </a:p>
          </p:txBody>
        </p:sp>
        <p:sp>
          <p:nvSpPr>
            <p:cNvPr id="47" name="Rectangle 83"/>
            <p:cNvSpPr>
              <a:spLocks noChangeArrowheads="1"/>
            </p:cNvSpPr>
            <p:nvPr/>
          </p:nvSpPr>
          <p:spPr bwMode="auto">
            <a:xfrm>
              <a:off x="3654425" y="4117620"/>
              <a:ext cx="841375" cy="18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36000" bIns="0">
              <a:spAutoFit/>
            </a:bodyPr>
            <a:lstStyle/>
            <a:p>
              <a:pPr eaLnBrk="0" hangingPunct="0"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US" sz="1200" b="1" i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L </a:t>
              </a:r>
              <a:r>
                <a:rPr lang="en-US" sz="1200" b="1" i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  <a:cs typeface="Arial" charset="0"/>
                </a:rPr>
                <a:t>&lt;</a:t>
              </a:r>
              <a:endParaRPr lang="en-US" sz="16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043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406,5005-720"/>
  <p:tag name="CDT_MASTERSHAPE2" val="57350:289,5268-19,75-116,9738-700,25"/>
  <p:tag name="CDT_MASTERSHAPE3" val="57351:406,5005-19,75-30,95134-700,25"/>
  <p:tag name="CDT_MASTERSHAPE4" val="12:0-575,5-63,37504-113,375"/>
  <p:tag name="CDT_MASTERSHAPE5" val="9:0-360-0,1250394-0,125039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317,5"/>
  <p:tag name="CDT_MASTERSHAPE3" val="4:111,25-371,375-374,25-317,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646,3751"/>
  <p:tag name="CDT_MASTERSHAPE3" val="13:304-42,5-181,5-646,375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04,0945"/>
  <p:tag name="CDT_MASTERSHAPE3" val="13:111,25-257,9528-374,25-215,4222"/>
  <p:tag name="CDT_MASTERSHAPE4" val="12:111,25-484,75-374,25-204,1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317,5"/>
  <p:tag name="CDT_MASTERSHAPE3" val="4:111,25-371,375-181,375-317,5"/>
  <p:tag name="CDT_MASTERSHAPE4" val="5:304-42,5-181,5-317,5"/>
  <p:tag name="CDT_MASTERSHAPE5" val="6:304-371,375-181,5-317,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4:111,25-586,8279-374,25-102,047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  <p:tag name="CDT_MASTERSHAPE3" val="5:111,25-586,8279-374,25-102,047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60,6249"/>
  <p:tag name="CDT_MASTERSHAPE3" val="13:111,25-314,4999-374,25-261,0001"/>
  <p:tag name="CDT_MASTERSHAPE4" val="7:111,25-586,8279-374,25-102,047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533"/>
  <p:tag name="CDT_MASTERSHAPE3" val="13:304-42,5-181,5-533"/>
  <p:tag name="CDT_MASTERSHAPE4" val="7:111,25-586,8279-374,25-102,047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260,6249"/>
  <p:tag name="CDT_MASTERSHAPE3" val="13:111,2501-314,5-181,375-261"/>
  <p:tag name="CDT_MASTERSHAPE4" val="12:304-42,5-181,5-260,6249"/>
  <p:tag name="CDT_MASTERSHAPE5" val="15:304-314,4999-181,5-261,0001"/>
  <p:tag name="CDT_MASTERSHAPE6" val="9:111,25-586,8279-374,25-102,047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7:0-0-99,87504-720"/>
  <p:tag name="CDT_MASTERSHAPE2" val="13:519,5906-0-20,40945-200,7495"/>
  <p:tag name="CDT_MASTERSHAPE3" val="9:485,5-0-34-720"/>
  <p:tag name="CDT_MASTERSHAPE4" val="3079:111,25-42,50008-374,25-646,3751"/>
  <p:tag name="CDT_MASTERSHAPE5" val="12:519,5906-0-20,40945-98,37409"/>
  <p:tag name="CDT_MASTERSHAPE6" val="14:519,5906-212,1243-20,40945-507,8756"/>
  <p:tag name="CDT_MASTERSHAPE7" val="11:0-575,5001-63,50016-113,375"/>
  <p:tag name="CDT_MASTERSHAPE8" val="3078:0-0-99,87504-720"/>
  <p:tag name="CDT_MASTERSHAPE9" val="31:0-360-0,1250394-0,1250394"/>
  <p:tag name="CDT_MASTERSHAPE10" val="2:0-0-0-0"/>
  <p:tag name="CDT_MASTERSHAPE11" val="3:0-0-0-0"/>
  <p:tag name="CDT_MASTERSHAPE12" val="4:0-0-0-0"/>
  <p:tag name="CDT_MASTERSHAPE13" val="5:0-0-0-0"/>
  <p:tag name="CDT_MASTERSHAPE14" val="6:0-0-0-0"/>
  <p:tag name="CDT_MASTERSHAPE15" val="8:0-0-0-0"/>
  <p:tag name="CDT_MASTERSHAPE16" val="10:0-0-0-0"/>
  <p:tag name="CDT_MASTERSHAPE17" val="15:0-0-0-0"/>
  <p:tag name="CDT_MASTERSHAPE18" val="16:0-0-0-0"/>
  <p:tag name="CDT_MASTERSHAPE19" val="17:0-0-0-0"/>
  <p:tag name="CDT_MASTERSHAPE20" val="18:0-0-0-0"/>
  <p:tag name="CDT_MASTERSHAPE21" val="19:0-0-0-0"/>
  <p:tag name="CDT_MASTERSHAPE22" val="20:0-0-0-0"/>
  <p:tag name="CDT_MASTERSHAPE23" val="21:0-0-0-0"/>
  <p:tag name="CDT_MASTERSHAPE24" val="22:0-0-0-0"/>
  <p:tag name="CDT_MASTERSHAPE25" val="23:0-0-0-0"/>
  <p:tag name="CDT_MASTERSHAPE26" val="24:0-0-0-0"/>
  <p:tag name="CDT_MASTERSHAPE27" val="25:0-0-0-0"/>
  <p:tag name="CDT_MASTERSHAPE28" val="26:0-0-0-0"/>
  <p:tag name="CDT_MASTERSHAPE29" val="27:0-0-0-0"/>
  <p:tag name="CDT_MASTERSHAPE30" val="28:0-0-0-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3:111,25-371,3751-374,25-348,625"/>
  <p:tag name="CDT_MASTERSHAPE2" val="2:0-0-99,87504-720"/>
  <p:tag name="CDT_MASTERSHAPE3" val="11:111,25-0-374,25-360"/>
  <p:tag name="CDT_MASTERSHAPE4" val="13:111,25-371,3751-374,25-348,62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4:3"/>
  <p:tag name="CDT_MASTERS_NAME" val="One object (small) + Navigation"/>
  <p:tag name="CDT_LAYOUT_TYPE" val="32"/>
  <p:tag name="CDT_ORIGINAL_DESIGNS_NAME" val="Siemens 2013 – 4:3"/>
  <p:tag name="CDT_ORIGINAL_MASTERS_NAME" val="One object (small) + Navigation"/>
  <p:tag name="CDT_ORIGINAL_LAYOUT_TYPE" val="3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4:3"/>
  <p:tag name="CDT_MASTERS_NAME" val="One object (small) + Navigation"/>
  <p:tag name="CDT_LAYOUT_TYPE" val="32"/>
  <p:tag name="CDT_ORIGINAL_DESIGNS_NAME" val="Siemens 2013 – 4:3"/>
  <p:tag name="CDT_ORIGINAL_MASTERS_NAME" val="One object (small) + Navigation"/>
  <p:tag name="CDT_ORIGINAL_LAYOUT_TYPE" val="3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4:3"/>
  <p:tag name="CDT_MASTERS_NAME" val="One object (small) + Navigation"/>
  <p:tag name="CDT_LAYOUT_TYPE" val="32"/>
  <p:tag name="CDT_ORIGINAL_DESIGNS_NAME" val="Siemens 2013 – 4:3"/>
  <p:tag name="CDT_ORIGINAL_MASTERS_NAME" val="One object (small) + Navigation"/>
  <p:tag name="CDT_ORIGINAL_LAYOUT_TYPE" val="3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4:3"/>
  <p:tag name="CDT_MASTERS_NAME" val="One object (small) + Navigation"/>
  <p:tag name="CDT_LAYOUT_TYPE" val="32"/>
  <p:tag name="CDT_ORIGINAL_DESIGNS_NAME" val="Siemens 2013 – 4:3"/>
  <p:tag name="CDT_ORIGINAL_MASTERS_NAME" val="One object (small) + Navigation"/>
  <p:tag name="CDT_ORIGINAL_LAYOUT_TYPE" val="3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4:3"/>
  <p:tag name="CDT_MASTERS_NAME" val="One object (small) + Navigation"/>
  <p:tag name="CDT_LAYOUT_TYPE" val="32"/>
  <p:tag name="CDT_ORIGINAL_DESIGNS_NAME" val="Siemens 2013 – 4:3"/>
  <p:tag name="CDT_ORIGINAL_MASTERS_NAME" val="One object (small) + Navigation"/>
  <p:tag name="CDT_ORIGINAL_LAYOUT_TYPE" val="3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4:3"/>
  <p:tag name="CDT_MASTERS_NAME" val="One object (small) + Navigation"/>
  <p:tag name="CDT_LAYOUT_TYPE" val="32"/>
  <p:tag name="CDT_ORIGINAL_DESIGNS_NAME" val="Siemens 2013 – 4:3"/>
  <p:tag name="CDT_ORIGINAL_MASTERS_NAME" val="One object (small) + Navigation"/>
  <p:tag name="CDT_ORIGINAL_LAYOUT_TYPE" val="3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4:3"/>
  <p:tag name="CDT_MASTERS_NAME" val="One object (small) + Navigation"/>
  <p:tag name="CDT_LAYOUT_TYPE" val="32"/>
  <p:tag name="CDT_ORIGINAL_DESIGNS_NAME" val="Siemens 2013 – 4:3"/>
  <p:tag name="CDT_ORIGINAL_MASTERS_NAME" val="One object (small) + Navigation"/>
  <p:tag name="CDT_ORIGINAL_LAYOUT_TYPE" val="3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4:3"/>
  <p:tag name="CDT_MASTERS_NAME" val="One object (small) + Navigation"/>
  <p:tag name="CDT_LAYOUT_TYPE" val="32"/>
  <p:tag name="CDT_ORIGINAL_DESIGNS_NAME" val="Siemens 2013 – 4:3"/>
  <p:tag name="CDT_ORIGINAL_MASTERS_NAME" val="One object (small) + Navigation"/>
  <p:tag name="CDT_ORIGINAL_LAYOUT_TYPE" val="3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4:3"/>
  <p:tag name="CDT_MASTERS_NAME" val="One object (small) + Navigation"/>
  <p:tag name="CDT_LAYOUT_TYPE" val="32"/>
  <p:tag name="CDT_ORIGINAL_DESIGNS_NAME" val="Siemens 2013 – 4:3"/>
  <p:tag name="CDT_ORIGINAL_MASTERS_NAME" val="One object (small) + Navigation"/>
  <p:tag name="CDT_ORIGINAL_LAYOUT_TYPE" val="3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FAULT_SLIDE" val="True"/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INTERSECT_SLIDE" val="False"/>
  <p:tag name="CDT_NAVBARONTHISSLIDE" val="True"/>
  <p:tag name="CDT_DESIGNS_NAME" val="Siemens 2013 – 4:3"/>
  <p:tag name="CDT_MASTERS_NAME" val="Image + Index/Contact"/>
  <p:tag name="CDT_LAYOUT_TYPE" val="32"/>
  <p:tag name="CDT_ORIGINAL_DESIGNS_NAME" val="Siemens 2013 – 4:3"/>
  <p:tag name="CDT_ORIGINAL_MASTERS_NAME" val="Image + Index/Contact"/>
  <p:tag name="CDT_ORIGINAL_LAYOUT_TYPE" val="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13:111,25-42,5-374,25-317,5"/>
  <p:tag name="CDT_MASTERSHAPE3" val="5:111,25-371,3751-374,25-348,62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720"/>
  <p:tag name="CDT_PROT_HEIGHT" val="99,875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TARGETSHAPE_NEW" val="12"/>
  <p:tag name="CDT_PROT" val="3"/>
  <p:tag name="CDT_PROT_TOP" val="111,25"/>
  <p:tag name="CDT_PROT_LEFT" val="371,3751"/>
  <p:tag name="CDT_PROT_WIDTH" val="348,625"/>
  <p:tag name="CDT_PROT_HEIGHT" val="374,2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4"/>
  <p:tag name="CDT_PROT" val="3"/>
  <p:tag name="CDT_PROT_TOP" val="440,6256"/>
  <p:tag name="CDT_PROT_LEFT" val="371,3751"/>
  <p:tag name="CDT_PROT_WIDTH" val="348,625"/>
  <p:tag name="CDT_PROT_HEIGHT" val="44,8744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720"/>
  <p:tag name="CDT_PROT_WIDTH" val="0,1250394"/>
  <p:tag name="CDT_PROT_HEIGHT" val="0,12503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0008-374,25-646,37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317,5"/>
  <p:tag name="CDT_MASTERSHAPE3" val="4:111,25-371,375-374,25-317,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646,3751"/>
  <p:tag name="CDT_MASTERSHAPE3" val="13:304-42,5-181,5-646,37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04,0945"/>
  <p:tag name="CDT_MASTERSHAPE3" val="13:111,25-257,9528-374,25-215,4222"/>
  <p:tag name="CDT_MASTERSHAPE4" val="12:111,25-484,75-374,25-204,1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317,5"/>
  <p:tag name="CDT_MASTERSHAPE3" val="4:111,25-371,375-181,375-317,5"/>
  <p:tag name="CDT_MASTERSHAPE4" val="5:303,9999-42,5-181,5-317,5"/>
  <p:tag name="CDT_MASTERSHAPE5" val="6:304-371,375-181,5-317,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720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4:111,25-586,8279-374,25-102,04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  <p:tag name="CDT_MASTERSHAPE3" val="5:111,25-586,8279-374,25-102,04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60,6249"/>
  <p:tag name="CDT_MASTERSHAPE3" val="13:111,25-314,4999-374,25-261,0001"/>
  <p:tag name="CDT_MASTERSHAPE4" val="7:111,25-586,8279-374,25-102,04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533"/>
  <p:tag name="CDT_MASTERSHAPE3" val="13:304-42,5-181,5-533"/>
  <p:tag name="CDT_MASTERSHAPE4" val="7:111,25-586,8279-374,25-102,04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260,6249"/>
  <p:tag name="CDT_MASTERSHAPE3" val="13:111,2501-314,4998-181,375-261,0002"/>
  <p:tag name="CDT_MASTERSHAPE4" val="12:304-42,5-181,5-260,6249"/>
  <p:tag name="CDT_MASTERSHAPE5" val="15:304-314,4999-181,5-261,0001"/>
  <p:tag name="CDT_MASTERSHAPE6" val="9:111,25-586,8279-374,25-102,04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7:0-0-99,87504-720"/>
  <p:tag name="CDT_MASTERSHAPE2" val="13:519,5906-0-20,40945-200,7495"/>
  <p:tag name="CDT_MASTERSHAPE3" val="9:485,5-0-34-720"/>
  <p:tag name="CDT_MASTERSHAPE4" val="3079:111,25-42,50008-374,25-646,3751"/>
  <p:tag name="CDT_MASTERSHAPE5" val="12:519,5906-0-20,40945-98,37409"/>
  <p:tag name="CDT_MASTERSHAPE6" val="14:519,5906-212,1243-20,40945-507,8756"/>
  <p:tag name="CDT_MASTERSHAPE7" val="11:0-575,5001-63,50016-113,375"/>
  <p:tag name="CDT_MASTERSHAPE8" val="3078:0-0-99,87504-720"/>
  <p:tag name="CDT_MASTERSHAPE9" val="31:0-360-0,1250394-0,1250394"/>
  <p:tag name="CDT_MASTERSHAPE10" val="29:0-0-0-0"/>
  <p:tag name="CDT_MASTERSHAPE11" val="30:0-0-0-0"/>
  <p:tag name="CDT_MASTERSHAPE12" val="3072:0-0-0-0"/>
  <p:tag name="CDT_MASTERSHAPE13" val="3073:0-0-0-0"/>
  <p:tag name="CDT_MASTERSHAPE14" val="3074:0-0-0-0"/>
  <p:tag name="CDT_MASTERSHAPE15" val="3075:0-0-0-0"/>
  <p:tag name="CDT_MASTERSHAPE16" val="3076:0-0-0-0"/>
  <p:tag name="CDT_MASTERSHAPE17" val="3077:0-0-0-0"/>
  <p:tag name="CDT_MASTERSHAPE18" val="3080:0-0-0-0"/>
  <p:tag name="CDT_MASTERSHAPE19" val="3081:0-0-0-0"/>
  <p:tag name="CDT_MASTERSHAPE20" val="3082:0-0-0-0"/>
  <p:tag name="CDT_MASTERSHAPE21" val="3083:0-0-0-0"/>
  <p:tag name="CDT_MASTERSHAPE22" val="3084:0-0-0-0"/>
  <p:tag name="CDT_MASTERSHAPE23" val="3085:0-0-0-0"/>
  <p:tag name="CDT_MASTERSHAPE24" val="3086:0-0-0-0"/>
  <p:tag name="CDT_MASTERSHAPE25" val="3087:0-0-0-0"/>
  <p:tag name="CDT_MASTERSHAPE26" val="3088:0-0-0-0"/>
  <p:tag name="CDT_MASTERSHAPE27" val="3089:0-0-0-0"/>
  <p:tag name="CDT_MASTERSHAPE28" val="3090:0-0-0-0"/>
  <p:tag name="CDT_MASTERSHAPE29" val="3091:0-0-0-0"/>
  <p:tag name="CDT_MASTERSHAPE30" val="3092:0-0-0-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906"/>
  <p:tag name="CDT_PROT_LEFT" val="0"/>
  <p:tag name="CDT_PROT_WIDTH" val="200,7495"/>
  <p:tag name="CDT_PROT_HEIGHT" val="20,4094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906"/>
  <p:tag name="CDT_PROT_LEFT" val="0"/>
  <p:tag name="CDT_PROT_WIDTH" val="98,37409"/>
  <p:tag name="CDT_PROT_HEIGHT" val="20,409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906"/>
  <p:tag name="CDT_PROT_LEFT" val="212,1243"/>
  <p:tag name="CDT_PROT_WIDTH" val="507,8756"/>
  <p:tag name="CDT_PROT_HEIGHT" val="20,409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111,25"/>
  <p:tag name="CDT_PROT_LEFT" val="42,50008"/>
  <p:tag name="CDT_PROT_WIDTH" val="646,3751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0"/>
  <p:tag name="CDT_PROT_LEFT" val="0"/>
  <p:tag name="CDT_PROT_WIDTH" val="720"/>
  <p:tag name="CDT_PROT_HEIGHT" val="99,875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PROT" val="2"/>
  <p:tag name="CDT_PROT_TOP" val="111,25"/>
  <p:tag name="CDT_PROT_LEFT" val="371,3751"/>
  <p:tag name="CDT_PROT_WIDTH" val="348,625"/>
  <p:tag name="CDT_PROT_HEIGHT" val="374,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2"/>
  <p:tag name="CDT_PROT_TOP" val="111,25"/>
  <p:tag name="CDT_PROT_LEFT" val="371,3751"/>
  <p:tag name="CDT_PROT_WIDTH" val="348,625"/>
  <p:tag name="CDT_PROT_HEIGHT" val="374,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0008"/>
  <p:tag name="CDT_PROT_WIDTH" val="646,3751"/>
  <p:tag name="CDT_PROT_HEIGHT" val="374,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533"/>
  <p:tag name="CDT_PROT_HEIGHT" val="374,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326,7-720"/>
  <p:tag name="CDT_MASTERSHAPE2" val="14:0-0-326,7-720"/>
  <p:tag name="CDT_MASTERSHAPE3" val="57350:326,7-19,75-116,9738-700,25"/>
  <p:tag name="CDT_MASTERSHAPE4" val="57351:295,7487-19,75-30,95134-700,25"/>
  <p:tag name="CDT_MASTERSHAPE5" val="11:0-42,5-76,20732-136,063"/>
  <p:tag name="CDT_MASTERSHAPE6" val="10:485,5-0-34-720"/>
  <p:tag name="CDT_MASTERSHAPE7" val="2:485,5-484,75-34-235,25"/>
  <p:tag name="CDT_MASTERSHAPE8" val="15:0-360-0,1250394-0,125039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1,375"/>
  <p:tag name="CDT_PROT_WIDTH" val="317,5"/>
  <p:tag name="CDT_PROT_HEIGHT" val="374,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646,3751"/>
  <p:tag name="CDT_PROT_HEIGHT" val="181,37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646,3751"/>
  <p:tag name="CDT_PROT_HEIGHT" val="181,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04,0945"/>
  <p:tag name="CDT_PROT_HEIGHT" val="374,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57,9528"/>
  <p:tag name="CDT_PROT_WIDTH" val="215,4222"/>
  <p:tag name="CDT_PROT_HEIGHT" val="374,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406,08-720"/>
  <p:tag name="CDT_MASTERSHAPE2" val="12:0-0-406,08-720"/>
  <p:tag name="CDT_MASTERSHAPE3" val="57350:289,1062-19,75-116,9738-700,25"/>
  <p:tag name="CDT_MASTERSHAPE4" val="57351:406,08-19,75-30,95134-700,25"/>
  <p:tag name="CDT_MASTERSHAPE5" val="11:0-42,5-76,20732-136,063"/>
  <p:tag name="CDT_MASTERSHAPE6" val="16:0-360-0,1250394-0,1250394"/>
  <p:tag name="CDT_MASTERSHAPE7" val="10:485,5-0-34-720"/>
  <p:tag name="CDT_MASTERSHAPE8" val="15:485,5-484,75-34-235,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84,75"/>
  <p:tag name="CDT_PROT_WIDTH" val="204,125"/>
  <p:tag name="CDT_PROT_HEIGHT" val="374,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317,5"/>
  <p:tag name="CDT_PROT_HEIGHT" val="181,3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1,375"/>
  <p:tag name="CDT_PROT_WIDTH" val="317,5"/>
  <p:tag name="CDT_PROT_HEIGHT" val="181,3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3,9999"/>
  <p:tag name="CDT_PROT_LEFT" val="42,5"/>
  <p:tag name="CDT_PROT_WIDTH" val="317,5"/>
  <p:tag name="CDT_PROT_HEIGHT" val="181,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1,375"/>
  <p:tag name="CDT_PROT_WIDTH" val="317,5"/>
  <p:tag name="CDT_PROT_HEIGHT" val="181,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533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90,6199-19,75-148,1732-700,25"/>
  <p:tag name="CDT_MASTERSHAPE4" val="11:0-42,5-76,20732-136,063"/>
  <p:tag name="CDT_MASTERSHAPE5" val="16:0-360-0,1250394-0,1250394"/>
  <p:tag name="CDT_MASTERSHAPE6" val="10:485,5-0-34-720"/>
  <p:tag name="CDT_MASTERSHAPE7" val="14:485,5-484,75-34-235,25"/>
  <p:tag name="CDT_MASTERSHAPE8" val="57351:190,62-19,75-30,95134-700,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60,6249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14,4999"/>
  <p:tag name="CDT_PROT_WIDTH" val="261,0001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533"/>
  <p:tag name="CDT_PROT_HEIGHT" val="181,37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533"/>
  <p:tag name="CDT_PROT_HEIGHT" val="181,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86,798-19,75-148,1732-700,25"/>
  <p:tag name="CDT_MASTERSHAPE4" val="11:0-42,5-76,20732-136,063"/>
  <p:tag name="CDT_MASTERSHAPE5" val="16:0-360-0,1250394-0,1250394"/>
  <p:tag name="CDT_MASTERSHAPE6" val="14:485,5-0-34-720"/>
  <p:tag name="CDT_MASTERSHAPE7" val="15:485,5-484,75-34-235,25"/>
  <p:tag name="CDT_MASTERSHAPE8" val="57351:304-19,75-30,95134-700,2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260,6249"/>
  <p:tag name="CDT_PROT_HEIGHT" val="181,3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314,4998"/>
  <p:tag name="CDT_PROT_WIDTH" val="261,0002"/>
  <p:tag name="CDT_PROT_HEIGHT" val="181,3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260,6249"/>
  <p:tag name="CDT_PROT_HEIGHT" val="181,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14,4999"/>
  <p:tag name="CDT_PROT_WIDTH" val="261,0001"/>
  <p:tag name="CDT_PROT_HEIGHT" val="181,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PROT" val="2"/>
  <p:tag name="CDT_PROT_TOP" val="111,25"/>
  <p:tag name="CDT_PROT_LEFT" val="371,3751"/>
  <p:tag name="CDT_PROT_WIDTH" val="348,625"/>
  <p:tag name="CDT_PROT_HEIGHT" val="374,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575,5001"/>
  <p:tag name="CDT_PROT_WIDTH" val="113,375"/>
  <p:tag name="CDT_PROT_HEIGHT" val="63,500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326,7-720"/>
  <p:tag name="CDT_MASTERSHAPE2" val="14:0-0-326,7-720"/>
  <p:tag name="CDT_MASTERSHAPE3" val="57350:326,7-19,75-116,9738-700,25"/>
  <p:tag name="CDT_MASTERSHAPE4" val="57351:295,7487-19,75-30,95134-700,25"/>
  <p:tag name="CDT_MASTERSHAPE5" val="11:0-42,5-76,20732-136,063"/>
  <p:tag name="CDT_MASTERSHAPE6" val="10:485,5-0-34-720"/>
  <p:tag name="CDT_MASTERSHAPE7" val="2:485,5-484,75-34-235,25"/>
  <p:tag name="CDT_MASTERSHAPE8" val="15:0-360-0,1250394-0,12503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57359:0-0-326,75-720"/>
  <p:tag name="CDT_MASTERSHAPE2" val="57350:326,7501-19,75-116,9738-700,25"/>
  <p:tag name="CDT_MASTERSHAPE3" val="57351:295,7987-19,75-30,95134-700,25"/>
  <p:tag name="CDT_MASTERSHAPE4" val="8:0-575,5-63,37504-113,375"/>
  <p:tag name="CDT_MASTERSHAPE5" val="9:0-360-0,1250394-0,125039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406,08-720"/>
  <p:tag name="CDT_MASTERSHAPE2" val="12:0-0-406,08-720"/>
  <p:tag name="CDT_MASTERSHAPE3" val="57350:289,1062-19,75-116,9738-700,25"/>
  <p:tag name="CDT_MASTERSHAPE4" val="57351:406,08-19,75-30,95134-700,25"/>
  <p:tag name="CDT_MASTERSHAPE5" val="11:0-42,5-76,20732-136,063"/>
  <p:tag name="CDT_MASTERSHAPE6" val="16:0-360-0,1250394-0,1250394"/>
  <p:tag name="CDT_MASTERSHAPE7" val="10:485,5-0-34-720"/>
  <p:tag name="CDT_MASTERSHAPE8" val="15:485,5-484,75-34-235,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90,6199-19,75-148,1732-700,25"/>
  <p:tag name="CDT_MASTERSHAPE4" val="11:0-42,5-76,20732-136,063"/>
  <p:tag name="CDT_MASTERSHAPE5" val="16:0-360-0,1250394-0,1250394"/>
  <p:tag name="CDT_MASTERSHAPE6" val="10:485,5-0-34-720"/>
  <p:tag name="CDT_MASTERSHAPE7" val="14:485,5-484,75-34-235,25"/>
  <p:tag name="CDT_MASTERSHAPE8" val="57351:190,62-19,75-30,95134-700,2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86,798-19,75-148,1732-700,25"/>
  <p:tag name="CDT_MASTERSHAPE4" val="11:0-42,5-76,20732-136,063"/>
  <p:tag name="CDT_MASTERSHAPE5" val="16:0-360-0,1250394-0,1250394"/>
  <p:tag name="CDT_MASTERSHAPE6" val="14:485,5-0-34-720"/>
  <p:tag name="CDT_MASTERSHAPE7" val="15:485,5-484,75-34-235,25"/>
  <p:tag name="CDT_MASTERSHAPE8" val="57351:304-19,75-30,95134-700,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57359:0-0-326,75-720"/>
  <p:tag name="CDT_MASTERSHAPE2" val="57350:326,7501-19,75-116,9738-700,25"/>
  <p:tag name="CDT_MASTERSHAPE3" val="57351:295,7987-19,75-30,95134-700,25"/>
  <p:tag name="CDT_MASTERSHAPE4" val="8:0-575,5-63,37504-113,375"/>
  <p:tag name="CDT_MASTERSHAPE5" val="9:0-360-0,1250394-0,125039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406,5005-720"/>
  <p:tag name="CDT_MASTERSHAPE2" val="57350:289,5268-19,75-116,9738-700,25"/>
  <p:tag name="CDT_MASTERSHAPE3" val="57351:406,5005-19,75-30,95134-700,25"/>
  <p:tag name="CDT_MASTERSHAPE4" val="12:0-575,5-63,37504-113,375"/>
  <p:tag name="CDT_MASTERSHAPE5" val="9:0-360-0,1250394-0,125039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3:111,25-371,3751-374,25-348,625"/>
  <p:tag name="CDT_MASTERSHAPE2" val="2:0-0-99,87504-720"/>
  <p:tag name="CDT_MASTERSHAPE3" val="11:111,25-0-374,25-360"/>
  <p:tag name="CDT_MASTERSHAPE4" val="13:111,25-371,3751-374,25-348,6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13:111,25-42,5-374,25-317,5"/>
  <p:tag name="CDT_MASTERSHAPE3" val="5:111,25-371,3751-374,25-348,6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0008-374,25-646,375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</p:tagLst>
</file>

<file path=ppt/theme/theme1.xml><?xml version="1.0" encoding="utf-8"?>
<a:theme xmlns:a="http://schemas.openxmlformats.org/drawingml/2006/main" name="Siemens 2016 – 4:3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Override1.xml><?xml version="1.0" encoding="utf-8"?>
<a:themeOverride xmlns:a="http://schemas.openxmlformats.org/drawingml/2006/main">
  <a:clrScheme name="Siemens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5F87"/>
    </a:accent5>
    <a:accent6>
      <a:srgbClr val="647D2D"/>
    </a:accent6>
    <a:hlink>
      <a:srgbClr val="EB780A"/>
    </a:hlink>
    <a:folHlink>
      <a:srgbClr val="641946"/>
    </a:folHlink>
  </a:clrScheme>
</a:themeOverride>
</file>

<file path=ppt/theme/themeOverride2.xml><?xml version="1.0" encoding="utf-8"?>
<a:themeOverride xmlns:a="http://schemas.openxmlformats.org/drawingml/2006/main">
  <a:clrScheme name="Siemens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5F87"/>
    </a:accent5>
    <a:accent6>
      <a:srgbClr val="647D2D"/>
    </a:accent6>
    <a:hlink>
      <a:srgbClr val="EB780A"/>
    </a:hlink>
    <a:folHlink>
      <a:srgbClr val="64194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1_Two rows</Name>
  <PpLayout>32</PpLayout>
  <Index>14</Index>
</p4ppTags>
</file>

<file path=customXml/item10.xml><?xml version="1.0" encoding="utf-8"?>
<p4ppTags>
  <Name>Text + Index</Name>
  <PpLayout>32</PpLayout>
  <Index>8</Index>
</p4ppTags>
</file>

<file path=customXml/item11.xml><?xml version="1.0" encoding="utf-8"?>
<p4ppTags>
  <Name>One object (small)</Name>
  <PpLayout>16</PpLayout>
  <Index>11</Index>
</p4ppTags>
</file>

<file path=customXml/item12.xml><?xml version="1.0" encoding="utf-8"?>
<p4ppTags>
  <Name>Four objects</Name>
  <PpLayout>24</PpLayout>
  <Index>15</Index>
</p4ppTag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B670DB56FDEE48808E857FCFAB40F7" ma:contentTypeVersion="0" ma:contentTypeDescription="Create a new document." ma:contentTypeScope="" ma:versionID="a2532c6040ef23320ac9b1c16752a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4.xml><?xml version="1.0" encoding="utf-8"?>
<p4ppTags>
  <Name>Four objects + Navigation</Name>
  <PpLayout>32</PpLayout>
  <Index>20</Index>
</p4ppTags>
</file>

<file path=customXml/item15.xml><?xml version="1.0" encoding="utf-8"?>
<p4ppTags/>
</file>

<file path=customXml/item16.xml><?xml version="1.0" encoding="utf-8"?>
<p4ppTags>
  <Name>Two rows + Navigation</Name>
  <PpLayout>32</PpLayout>
  <Index>19</Index>
</p4ppTags>
</file>

<file path=customXml/item17.xml><?xml version="1.0" encoding="utf-8"?>
<p4ppTags>
  <Name>Two columns</Name>
  <PpLayout>29</PpLayout>
  <Index>12</Index>
</p4ppTags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p4ppTags>
  <Name>One object (small) + Navigation</Name>
  <PpLayout>32</PpLayout>
  <Index>17</Index>
</p4ppTags>
</file>

<file path=customXml/item2.xml><?xml version="1.0" encoding="utf-8"?>
<p4ppTags>
  <Name>Title fullscreen (big bar down)</Name>
  <PpLayout>1</PpLayout>
  <Index>3</Index>
</p4ppTags>
</file>

<file path=customXml/item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1.xml><?xml version="1.0" encoding="utf-8"?>
<p4ppTags>
  <Name>Title fullscreen (big bar down)</Name>
  <PpLayout>1</PpLayout>
  <Index>3</Index>
</p4ppTags>
</file>

<file path=customXml/item3.xml><?xml version="1.0" encoding="utf-8"?>
<p4ppTags>
  <Name>Three columns</Name>
  <PpLayout>32</PpLayout>
  <Index>14</Index>
</p4ppTags>
</file>

<file path=customXml/item4.xml><?xml version="1.0" encoding="utf-8"?>
<p4ppTags>
  <Name>One object (large)</Name>
  <PpLayout>16</PpLayout>
  <Index>10</Index>
</p4ppTags>
</file>

<file path=customXml/item5.xml><?xml version="1.0" encoding="utf-8"?>
<p4ppTags>
  <Name>Title (big bar down)</Name>
  <PpLayout>1</PpLayout>
  <Index>1</Index>
</p4ppTags>
</file>

<file path=customXml/item6.xml><?xml version="1.0" encoding="utf-8"?>
<p4ppTags>
  <Name>Two rows</Name>
  <PpLayout>32</PpLayout>
  <Index>13</Index>
</p4ppTags>
</file>

<file path=customXml/item7.xml><?xml version="1.0" encoding="utf-8"?>
<p4ppTags>
  <Name>Two columns + Navigation</Name>
  <PpLayout>32</PpLayout>
  <Index>18</Index>
</p4ppTags>
</file>

<file path=customXml/item8.xml><?xml version="1.0" encoding="utf-8"?>
<p4ppTags>
  <Name>Free Content + Navigation</Name>
  <PpLayout>32</PpLayout>
  <Index>16</Index>
</p4ppTags>
</file>

<file path=customXml/item9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9C85B323-8697-4319-B012-CB7EF0B99A9B}">
  <ds:schemaRefs/>
</ds:datastoreItem>
</file>

<file path=customXml/itemProps10.xml><?xml version="1.0" encoding="utf-8"?>
<ds:datastoreItem xmlns:ds="http://schemas.openxmlformats.org/officeDocument/2006/customXml" ds:itemID="{3FF35072-9787-4395-B0AC-06796F4EB77F}">
  <ds:schemaRefs/>
</ds:datastoreItem>
</file>

<file path=customXml/itemProps11.xml><?xml version="1.0" encoding="utf-8"?>
<ds:datastoreItem xmlns:ds="http://schemas.openxmlformats.org/officeDocument/2006/customXml" ds:itemID="{1D21753F-2754-4ED2-A2CB-78BF3FB2865E}">
  <ds:schemaRefs/>
</ds:datastoreItem>
</file>

<file path=customXml/itemProps12.xml><?xml version="1.0" encoding="utf-8"?>
<ds:datastoreItem xmlns:ds="http://schemas.openxmlformats.org/officeDocument/2006/customXml" ds:itemID="{DF615B3B-0AA2-4A12-84A5-4A53F99B524E}">
  <ds:schemaRefs/>
</ds:datastoreItem>
</file>

<file path=customXml/itemProps13.xml><?xml version="1.0" encoding="utf-8"?>
<ds:datastoreItem xmlns:ds="http://schemas.openxmlformats.org/officeDocument/2006/customXml" ds:itemID="{4278D84A-AFEF-43E9-8502-509C5B3E3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14.xml><?xml version="1.0" encoding="utf-8"?>
<ds:datastoreItem xmlns:ds="http://schemas.openxmlformats.org/officeDocument/2006/customXml" ds:itemID="{588D3410-A9B4-4548-8C7E-BC26DA73704D}">
  <ds:schemaRefs/>
</ds:datastoreItem>
</file>

<file path=customXml/itemProps15.xml><?xml version="1.0" encoding="utf-8"?>
<ds:datastoreItem xmlns:ds="http://schemas.openxmlformats.org/officeDocument/2006/customXml" ds:itemID="{EB8A4E2E-2B8F-4B71-A368-F18362B0C85F}">
  <ds:schemaRefs/>
</ds:datastoreItem>
</file>

<file path=customXml/itemProps16.xml><?xml version="1.0" encoding="utf-8"?>
<ds:datastoreItem xmlns:ds="http://schemas.openxmlformats.org/officeDocument/2006/customXml" ds:itemID="{91321DA8-4787-42F9-B431-20BE2B8E8CFA}">
  <ds:schemaRefs/>
</ds:datastoreItem>
</file>

<file path=customXml/itemProps17.xml><?xml version="1.0" encoding="utf-8"?>
<ds:datastoreItem xmlns:ds="http://schemas.openxmlformats.org/officeDocument/2006/customXml" ds:itemID="{5DED66E8-CCCD-4A02-996E-D5D9017C22E0}">
  <ds:schemaRefs/>
</ds:datastoreItem>
</file>

<file path=customXml/itemProps18.xml><?xml version="1.0" encoding="utf-8"?>
<ds:datastoreItem xmlns:ds="http://schemas.openxmlformats.org/officeDocument/2006/customXml" ds:itemID="{D0C61593-3780-4F3B-970D-5E79050966F8}">
  <ds:schemaRefs>
    <ds:schemaRef ds:uri="http://schemas.microsoft.com/sharepoint/v3/contenttype/forms"/>
  </ds:schemaRefs>
</ds:datastoreItem>
</file>

<file path=customXml/itemProps19.xml><?xml version="1.0" encoding="utf-8"?>
<ds:datastoreItem xmlns:ds="http://schemas.openxmlformats.org/officeDocument/2006/customXml" ds:itemID="{D76D7041-CBAA-47E6-9D26-EFF89B25F35C}">
  <ds:schemaRefs/>
</ds:datastoreItem>
</file>

<file path=customXml/itemProps2.xml><?xml version="1.0" encoding="utf-8"?>
<ds:datastoreItem xmlns:ds="http://schemas.openxmlformats.org/officeDocument/2006/customXml" ds:itemID="{5BA53C14-D0D6-4E0E-8CEC-C4D92ABA7593}">
  <ds:schemaRefs/>
</ds:datastoreItem>
</file>

<file path=customXml/itemProps20.xml><?xml version="1.0" encoding="utf-8"?>
<ds:datastoreItem xmlns:ds="http://schemas.openxmlformats.org/officeDocument/2006/customXml" ds:itemID="{80FA6FB8-C906-4CC5-84CE-6E1387B506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1.xml><?xml version="1.0" encoding="utf-8"?>
<ds:datastoreItem xmlns:ds="http://schemas.openxmlformats.org/officeDocument/2006/customXml" ds:itemID="{3C3C200F-7A0F-43B4-89A2-7EAC51E146B8}">
  <ds:schemaRefs/>
</ds:datastoreItem>
</file>

<file path=customXml/itemProps3.xml><?xml version="1.0" encoding="utf-8"?>
<ds:datastoreItem xmlns:ds="http://schemas.openxmlformats.org/officeDocument/2006/customXml" ds:itemID="{BC34F54B-3874-4AF0-9415-8D255EF26171}">
  <ds:schemaRefs/>
</ds:datastoreItem>
</file>

<file path=customXml/itemProps4.xml><?xml version="1.0" encoding="utf-8"?>
<ds:datastoreItem xmlns:ds="http://schemas.openxmlformats.org/officeDocument/2006/customXml" ds:itemID="{AA004A45-EFAF-4A9B-8FAF-B6FACA8B75CE}">
  <ds:schemaRefs/>
</ds:datastoreItem>
</file>

<file path=customXml/itemProps5.xml><?xml version="1.0" encoding="utf-8"?>
<ds:datastoreItem xmlns:ds="http://schemas.openxmlformats.org/officeDocument/2006/customXml" ds:itemID="{4D52A07D-AEDA-4C9C-B9A8-A2854A202710}">
  <ds:schemaRefs/>
</ds:datastoreItem>
</file>

<file path=customXml/itemProps6.xml><?xml version="1.0" encoding="utf-8"?>
<ds:datastoreItem xmlns:ds="http://schemas.openxmlformats.org/officeDocument/2006/customXml" ds:itemID="{B341031C-DF69-4A64-9B2B-12371A08AC58}">
  <ds:schemaRefs/>
</ds:datastoreItem>
</file>

<file path=customXml/itemProps7.xml><?xml version="1.0" encoding="utf-8"?>
<ds:datastoreItem xmlns:ds="http://schemas.openxmlformats.org/officeDocument/2006/customXml" ds:itemID="{37815CEA-42C4-4EBE-B2C5-949DF4BD96DF}">
  <ds:schemaRefs/>
</ds:datastoreItem>
</file>

<file path=customXml/itemProps8.xml><?xml version="1.0" encoding="utf-8"?>
<ds:datastoreItem xmlns:ds="http://schemas.openxmlformats.org/officeDocument/2006/customXml" ds:itemID="{08CF5312-C8CE-42A4-B96B-D9FCC95FBDB3}">
  <ds:schemaRefs/>
</ds:datastoreItem>
</file>

<file path=customXml/itemProps9.xml><?xml version="1.0" encoding="utf-8"?>
<ds:datastoreItem xmlns:ds="http://schemas.openxmlformats.org/officeDocument/2006/customXml" ds:itemID="{EB9694BB-221C-4E15-A7C9-203B766638C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907</Words>
  <Application>Microsoft Office PowerPoint</Application>
  <PresentationFormat>Presentación en pantalla (4:3)</PresentationFormat>
  <Paragraphs>262</Paragraphs>
  <Slides>17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Siemens 2016 – 4:3</vt:lpstr>
      <vt:lpstr>think-cell Slide</vt:lpstr>
      <vt:lpstr>think-cell Folie</vt:lpstr>
      <vt:lpstr> Seminario Interconexión SIC-SING  Santiago de Chile, 20 de Junio de 2016</vt:lpstr>
      <vt:lpstr>Diapositiva 2</vt:lpstr>
      <vt:lpstr>Principales retos de la interconexión</vt:lpstr>
      <vt:lpstr>Principales retos de la interconexión</vt:lpstr>
      <vt:lpstr>TRV (Transient  Recovery Voltage)</vt:lpstr>
      <vt:lpstr>Oportunidades / Alternativas de solución para los problemas de TRV</vt:lpstr>
      <vt:lpstr>Estabilidad del sistema (Compensación)</vt:lpstr>
      <vt:lpstr>Conceptos de transmisión en AC : Potencia Activa,  Potencia Reactiva y Compensación de Potencia Reactiva</vt:lpstr>
      <vt:lpstr>FACTS  Overview</vt:lpstr>
      <vt:lpstr>Estabilidad del sistema (Compensación)</vt:lpstr>
      <vt:lpstr>Compensación Paralela </vt:lpstr>
      <vt:lpstr>Compensación Serie </vt:lpstr>
      <vt:lpstr>Compensación Serie </vt:lpstr>
      <vt:lpstr>El futuro del SIC – SING:</vt:lpstr>
      <vt:lpstr>El futuro del SIC – SING: Sistema híbrido HVAC - HVDC</vt:lpstr>
      <vt:lpstr>El futuro del SIC – SING: Sistema híbrido HVAC - HVDC</vt:lpstr>
      <vt:lpstr>Interconexión SIC – SING – Oportunidades y Desafíos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feedbackuser</dc:creator>
  <cp:lastModifiedBy>z001tetj</cp:lastModifiedBy>
  <cp:revision>56</cp:revision>
  <cp:lastPrinted>2012-10-29T09:59:01Z</cp:lastPrinted>
  <dcterms:created xsi:type="dcterms:W3CDTF">2006-04-07T10:01:45Z</dcterms:created>
  <dcterms:modified xsi:type="dcterms:W3CDTF">2016-06-20T14:30:21Z</dcterms:modified>
  <dc:language>Deutsch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January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1.0</vt:lpwstr>
  </property>
  <property fmtid="{D5CDD505-2E9C-101B-9397-08002B2CF9AE}" pid="6" name="ContentTypeId">
    <vt:lpwstr>0x01010003B670DB56FDEE48808E857FCFAB40F7</vt:lpwstr>
  </property>
</Properties>
</file>