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887" r:id="rId5"/>
    <p:sldMasterId id="2147483876" r:id="rId6"/>
    <p:sldMasterId id="2147483863" r:id="rId7"/>
  </p:sldMasterIdLst>
  <p:notesMasterIdLst>
    <p:notesMasterId r:id="rId22"/>
  </p:notesMasterIdLst>
  <p:sldIdLst>
    <p:sldId id="441" r:id="rId8"/>
    <p:sldId id="431" r:id="rId9"/>
    <p:sldId id="424" r:id="rId10"/>
    <p:sldId id="432" r:id="rId11"/>
    <p:sldId id="443" r:id="rId12"/>
    <p:sldId id="434" r:id="rId13"/>
    <p:sldId id="435" r:id="rId14"/>
    <p:sldId id="418" r:id="rId15"/>
    <p:sldId id="436" r:id="rId16"/>
    <p:sldId id="437" r:id="rId17"/>
    <p:sldId id="444" r:id="rId18"/>
    <p:sldId id="439" r:id="rId19"/>
    <p:sldId id="440" r:id="rId20"/>
    <p:sldId id="428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09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orient="horz" pos="958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4217">
          <p15:clr>
            <a:srgbClr val="A4A3A4"/>
          </p15:clr>
        </p15:guide>
        <p15:guide id="7" orient="horz" pos="3806">
          <p15:clr>
            <a:srgbClr val="A4A3A4"/>
          </p15:clr>
        </p15:guide>
        <p15:guide id="8" orient="horz" pos="1752">
          <p15:clr>
            <a:srgbClr val="A4A3A4"/>
          </p15:clr>
        </p15:guide>
        <p15:guide id="9" orient="horz" pos="1162">
          <p15:clr>
            <a:srgbClr val="A4A3A4"/>
          </p15:clr>
        </p15:guide>
        <p15:guide id="10" pos="2880">
          <p15:clr>
            <a:srgbClr val="A4A3A4"/>
          </p15:clr>
        </p15:guide>
        <p15:guide id="11" pos="2449">
          <p15:clr>
            <a:srgbClr val="A4A3A4"/>
          </p15:clr>
        </p15:guide>
        <p15:guide id="12" pos="3291">
          <p15:clr>
            <a:srgbClr val="A4A3A4"/>
          </p15:clr>
        </p15:guide>
        <p15:guide id="13" pos="5554">
          <p15:clr>
            <a:srgbClr val="A4A3A4"/>
          </p15:clr>
        </p15:guide>
        <p15:guide id="14" pos="417">
          <p15:clr>
            <a:srgbClr val="A4A3A4"/>
          </p15:clr>
        </p15:guide>
        <p15:guide id="15" pos="5343">
          <p15:clr>
            <a:srgbClr val="A4A3A4"/>
          </p15:clr>
        </p15:guide>
        <p15:guide id="16" pos="206">
          <p15:clr>
            <a:srgbClr val="A4A3A4"/>
          </p15:clr>
        </p15:guide>
        <p15:guide id="17" pos="26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7D5"/>
    <a:srgbClr val="EE3D36"/>
    <a:srgbClr val="C3E1EB"/>
    <a:srgbClr val="90C8DB"/>
    <a:srgbClr val="98D4F2"/>
    <a:srgbClr val="60BBEA"/>
    <a:srgbClr val="B3C1DF"/>
    <a:srgbClr val="5C79BB"/>
    <a:srgbClr val="96B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5" autoAdjust="0"/>
    <p:restoredTop sz="91061" autoAdjust="0"/>
  </p:normalViewPr>
  <p:slideViewPr>
    <p:cSldViewPr showGuides="1">
      <p:cViewPr varScale="1">
        <p:scale>
          <a:sx n="99" d="100"/>
          <a:sy n="99" d="100"/>
        </p:scale>
        <p:origin x="1236" y="72"/>
      </p:cViewPr>
      <p:guideLst>
        <p:guide orient="horz" pos="2160"/>
        <p:guide orient="horz" pos="309"/>
        <p:guide orient="horz" pos="1139"/>
        <p:guide orient="horz" pos="958"/>
        <p:guide orient="horz" pos="3906"/>
        <p:guide orient="horz" pos="4217"/>
        <p:guide orient="horz" pos="3806"/>
        <p:guide orient="horz" pos="1752"/>
        <p:guide orient="horz" pos="1162"/>
        <p:guide pos="2880"/>
        <p:guide pos="2449"/>
        <p:guide pos="3291"/>
        <p:guide pos="5554"/>
        <p:guide pos="417"/>
        <p:guide pos="5343"/>
        <p:guide pos="206"/>
        <p:guide pos="26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raby\Desktop\Presentacion%20Seminario%20TEN\Encues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rcurio2\Negociaciones_VP_Comercial\GCM\00%20Procedimientos\Pol&#237;tica%20Comercial%202015\Desacop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raby\Documents\13%20Comites%20Comerciales\201603\ERNC%20SING%20SIC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raby\Desktop\Presentacion%20Seminario%20TEN\Encues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raby\Desktop\Presentacion%20Seminario%20TEN\Encues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82000268440026"/>
          <c:y val="3.8274046005019734E-2"/>
          <c:w val="0.51373271769510531"/>
          <c:h val="0.885247451159495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softEdge rad="0"/>
              </a:effectLst>
            </c:spPr>
          </c:dPt>
          <c:dLbls>
            <c:dLbl>
              <c:idx val="2"/>
              <c:spPr>
                <a:noFill/>
                <a:ln>
                  <a:noFill/>
                </a:ln>
                <a:effectLst>
                  <a:softEdge rad="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>
                <a:softEdge rad="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Sheet1!$C$50:$C$56</c:f>
              <c:strCache>
                <c:ptCount val="7"/>
                <c:pt idx="0">
                  <c:v>Que exista más competencia entre empresas eléctricas</c:v>
                </c:pt>
                <c:pt idx="1">
                  <c:v>Que proyectos energéticos se desarrollen en conjunto con comunidades</c:v>
                </c:pt>
                <c:pt idx="2">
                  <c:v>Lograr mayor eficiencia en consumo energético</c:v>
                </c:pt>
                <c:pt idx="3">
                  <c:v>Evitar cortes de luz</c:v>
                </c:pt>
                <c:pt idx="4">
                  <c:v>Asegurar abastecimiento en todo el país</c:v>
                </c:pt>
                <c:pt idx="5">
                  <c:v>El precio de electricidad y combustibles</c:v>
                </c:pt>
                <c:pt idx="6">
                  <c:v>Que se impulse producción de energías limpias</c:v>
                </c:pt>
              </c:strCache>
            </c:strRef>
          </c:cat>
          <c:val>
            <c:numRef>
              <c:f>Sheet1!$D$50:$D$56</c:f>
              <c:numCache>
                <c:formatCode>0%</c:formatCode>
                <c:ptCount val="7"/>
                <c:pt idx="0">
                  <c:v>0.11</c:v>
                </c:pt>
                <c:pt idx="1">
                  <c:v>0.16</c:v>
                </c:pt>
                <c:pt idx="2">
                  <c:v>0.27</c:v>
                </c:pt>
                <c:pt idx="3">
                  <c:v>0.43</c:v>
                </c:pt>
                <c:pt idx="4">
                  <c:v>0.54</c:v>
                </c:pt>
                <c:pt idx="5">
                  <c:v>0.59</c:v>
                </c:pt>
                <c:pt idx="6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-187460832"/>
        <c:axId val="-187457568"/>
      </c:barChart>
      <c:catAx>
        <c:axId val="-187460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CL"/>
          </a:p>
        </c:txPr>
        <c:crossAx val="-187457568"/>
        <c:crosses val="autoZero"/>
        <c:auto val="1"/>
        <c:lblAlgn val="ctr"/>
        <c:lblOffset val="100"/>
        <c:noMultiLvlLbl val="0"/>
      </c:catAx>
      <c:valAx>
        <c:axId val="-187457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8746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266729956627762E-2"/>
          <c:y val="3.8202213095966393E-2"/>
          <c:w val="0.90175853018372698"/>
          <c:h val="0.737546602917928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Sheet1!$L$3</c:f>
              <c:strCache>
                <c:ptCount val="1"/>
                <c:pt idx="0">
                  <c:v>CMg Alto Jahuel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Sheet1!$K$4:$K$27</c:f>
              <c:numCache>
                <c:formatCode>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Sheet1!$L$4:$L$27</c:f>
              <c:numCache>
                <c:formatCode>0</c:formatCode>
                <c:ptCount val="24"/>
                <c:pt idx="0">
                  <c:v>56.162832777159814</c:v>
                </c:pt>
                <c:pt idx="1">
                  <c:v>48.747534297367451</c:v>
                </c:pt>
                <c:pt idx="2">
                  <c:v>42.743129403040427</c:v>
                </c:pt>
                <c:pt idx="3">
                  <c:v>40.062992213570645</c:v>
                </c:pt>
                <c:pt idx="4">
                  <c:v>39.724849833147942</c:v>
                </c:pt>
                <c:pt idx="5">
                  <c:v>41.52019651464591</c:v>
                </c:pt>
                <c:pt idx="6">
                  <c:v>47.852284019280688</c:v>
                </c:pt>
                <c:pt idx="7">
                  <c:v>53.287437893956245</c:v>
                </c:pt>
                <c:pt idx="8">
                  <c:v>58.452803114571736</c:v>
                </c:pt>
                <c:pt idx="9">
                  <c:v>64.633492769744166</c:v>
                </c:pt>
                <c:pt idx="10">
                  <c:v>68.410248424175009</c:v>
                </c:pt>
                <c:pt idx="11">
                  <c:v>69.97860215053764</c:v>
                </c:pt>
                <c:pt idx="12">
                  <c:v>70.790889877641817</c:v>
                </c:pt>
                <c:pt idx="13">
                  <c:v>71.711664812754904</c:v>
                </c:pt>
                <c:pt idx="14">
                  <c:v>72.20130886169818</c:v>
                </c:pt>
                <c:pt idx="15">
                  <c:v>72.321268075639594</c:v>
                </c:pt>
                <c:pt idx="16">
                  <c:v>72.314004449388207</c:v>
                </c:pt>
                <c:pt idx="17">
                  <c:v>70.900040786058582</c:v>
                </c:pt>
                <c:pt idx="18">
                  <c:v>68.250274378939551</c:v>
                </c:pt>
                <c:pt idx="19">
                  <c:v>68.932068965517232</c:v>
                </c:pt>
                <c:pt idx="20">
                  <c:v>71.805309603262899</c:v>
                </c:pt>
                <c:pt idx="21">
                  <c:v>73.091675936225442</c:v>
                </c:pt>
                <c:pt idx="22">
                  <c:v>71.282002224694111</c:v>
                </c:pt>
                <c:pt idx="23">
                  <c:v>65.706154987022614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Sheet1!$M$3</c:f>
              <c:strCache>
                <c:ptCount val="1"/>
                <c:pt idx="0">
                  <c:v>CMg Cardones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Sheet1!$K$4:$K$27</c:f>
              <c:numCache>
                <c:formatCode>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Sheet1!$M$4:$M$27</c:f>
              <c:numCache>
                <c:formatCode>0</c:formatCode>
                <c:ptCount val="24"/>
                <c:pt idx="0">
                  <c:v>55.181245828698557</c:v>
                </c:pt>
                <c:pt idx="1">
                  <c:v>48.18928439006303</c:v>
                </c:pt>
                <c:pt idx="2">
                  <c:v>42.598490915832407</c:v>
                </c:pt>
                <c:pt idx="3">
                  <c:v>40.318561364479059</c:v>
                </c:pt>
                <c:pt idx="4">
                  <c:v>40.480352243233227</c:v>
                </c:pt>
                <c:pt idx="5">
                  <c:v>42.380593251761212</c:v>
                </c:pt>
                <c:pt idx="6">
                  <c:v>47.476370040786058</c:v>
                </c:pt>
                <c:pt idx="7">
                  <c:v>51.654408602150546</c:v>
                </c:pt>
                <c:pt idx="8">
                  <c:v>38.316292176492396</c:v>
                </c:pt>
                <c:pt idx="9">
                  <c:v>34.384464219503151</c:v>
                </c:pt>
                <c:pt idx="10">
                  <c:v>32.959681127178349</c:v>
                </c:pt>
                <c:pt idx="11">
                  <c:v>30.744026696329257</c:v>
                </c:pt>
                <c:pt idx="12">
                  <c:v>30.481464590285501</c:v>
                </c:pt>
                <c:pt idx="13">
                  <c:v>30.346355209492032</c:v>
                </c:pt>
                <c:pt idx="14">
                  <c:v>29.639254727474974</c:v>
                </c:pt>
                <c:pt idx="15">
                  <c:v>28.868902484241744</c:v>
                </c:pt>
                <c:pt idx="16">
                  <c:v>28.800493140526513</c:v>
                </c:pt>
                <c:pt idx="17">
                  <c:v>28.883173896922504</c:v>
                </c:pt>
                <c:pt idx="18">
                  <c:v>41.064482758620692</c:v>
                </c:pt>
                <c:pt idx="19">
                  <c:v>57.664019280682233</c:v>
                </c:pt>
                <c:pt idx="20">
                  <c:v>64.629751575824983</c:v>
                </c:pt>
                <c:pt idx="21">
                  <c:v>69.237827215424531</c:v>
                </c:pt>
                <c:pt idx="22">
                  <c:v>67.159758991472003</c:v>
                </c:pt>
                <c:pt idx="23">
                  <c:v>60.454668149796071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7452128"/>
        <c:axId val="-187981296"/>
      </c:scatterChart>
      <c:valAx>
        <c:axId val="-187452128"/>
        <c:scaling>
          <c:orientation val="minMax"/>
          <c:max val="24"/>
          <c:min val="1"/>
        </c:scaling>
        <c:delete val="0"/>
        <c:axPos val="b"/>
        <c:numFmt formatCode="0" sourceLinked="1"/>
        <c:majorTickMark val="out"/>
        <c:minorTickMark val="none"/>
        <c:tickLblPos val="nextTo"/>
        <c:crossAx val="-187981296"/>
        <c:crosses val="autoZero"/>
        <c:crossBetween val="midCat"/>
        <c:majorUnit val="1"/>
      </c:valAx>
      <c:valAx>
        <c:axId val="-18798129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CL"/>
          </a:p>
        </c:txPr>
        <c:crossAx val="-1874521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7122856983302617"/>
          <c:y val="0.89885443754406058"/>
          <c:w val="0.64673833324025998"/>
          <c:h val="7.282864139142949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CL" sz="1200" b="1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L" sz="12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Capacidad instalada solar (MW)</a:t>
            </a:r>
          </a:p>
        </c:rich>
      </c:tx>
      <c:layout>
        <c:manualLayout>
          <c:xMode val="edge"/>
          <c:yMode val="edge"/>
          <c:x val="0.24612500000000001"/>
          <c:y val="8.643965197830670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978981481481481"/>
          <c:y val="0.18263098989141019"/>
          <c:w val="0.82518148148148152"/>
          <c:h val="0.508283870879919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'Hoja1 (2)'!$A$44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'Hoja1 (2)'!$B$43:$D$43</c:f>
              <c:numCache>
                <c:formatCode>General</c:formatCode>
                <c:ptCount val="3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'Hoja1 (2)'!$B$44:$D$44</c:f>
              <c:numCache>
                <c:formatCode>0</c:formatCode>
                <c:ptCount val="3"/>
                <c:pt idx="0">
                  <c:v>1622.1010000000001</c:v>
                </c:pt>
                <c:pt idx="1">
                  <c:v>764.10100000000011</c:v>
                </c:pt>
                <c:pt idx="2">
                  <c:v>252.75700000000001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3"/>
        <c:axId val="-2107657600"/>
        <c:axId val="-2107650528"/>
      </c:barChart>
      <c:catAx>
        <c:axId val="-2107657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2107650528"/>
        <c:crosses val="autoZero"/>
        <c:auto val="1"/>
        <c:lblAlgn val="ctr"/>
        <c:lblOffset val="100"/>
        <c:noMultiLvlLbl val="0"/>
      </c:catAx>
      <c:valAx>
        <c:axId val="-2107650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>
                    <a:solidFill>
                      <a:schemeClr val="tx1"/>
                    </a:solidFill>
                  </a:rPr>
                  <a:t>MW instalado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210765760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32655293088364"/>
          <c:y val="0.17592592592592593"/>
          <c:w val="0.47534689413823261"/>
          <c:h val="0.7922448235637210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5.1174804268201195E-2"/>
                  <c:y val="3.01547462817147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81616476877674937"/>
                      <c:h val="0.3722222222222221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Sheet1!$C$4:$C$6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sabe / No responde</c:v>
                </c:pt>
              </c:strCache>
            </c:strRef>
          </c:cat>
          <c:val>
            <c:numRef>
              <c:f>Sheet1!$D$4:$D$6</c:f>
              <c:numCache>
                <c:formatCode>0%</c:formatCode>
                <c:ptCount val="3"/>
                <c:pt idx="0">
                  <c:v>0.61</c:v>
                </c:pt>
                <c:pt idx="1">
                  <c:v>0.33</c:v>
                </c:pt>
                <c:pt idx="2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Sheet1!$C$26:$C$30</c:f>
              <c:strCache>
                <c:ptCount val="5"/>
                <c:pt idx="0">
                  <c:v>Porque permitirá tener menos cortes de luz</c:v>
                </c:pt>
                <c:pt idx="1">
                  <c:v>Porque permitirá difersificar nuestra matriz</c:v>
                </c:pt>
                <c:pt idx="2">
                  <c:v>Porque nos permitirá exportar energía</c:v>
                </c:pt>
                <c:pt idx="3">
                  <c:v>Porque los países de sudamérica deberían cooperar entre ellos</c:v>
                </c:pt>
                <c:pt idx="4">
                  <c:v>Porque nos bajará la cuenta de la luz</c:v>
                </c:pt>
              </c:strCache>
            </c:strRef>
          </c:cat>
          <c:val>
            <c:numRef>
              <c:f>Sheet1!$D$26:$D$30</c:f>
              <c:numCache>
                <c:formatCode>0%</c:formatCode>
                <c:ptCount val="5"/>
                <c:pt idx="0">
                  <c:v>0.12</c:v>
                </c:pt>
                <c:pt idx="1">
                  <c:v>0.13</c:v>
                </c:pt>
                <c:pt idx="2">
                  <c:v>0.14000000000000001</c:v>
                </c:pt>
                <c:pt idx="3">
                  <c:v>0.23</c:v>
                </c:pt>
                <c:pt idx="4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axId val="-2107661952"/>
        <c:axId val="-2107652160"/>
      </c:barChart>
      <c:catAx>
        <c:axId val="-2107661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2107652160"/>
        <c:crosses val="autoZero"/>
        <c:auto val="1"/>
        <c:lblAlgn val="ctr"/>
        <c:lblOffset val="100"/>
        <c:noMultiLvlLbl val="0"/>
      </c:catAx>
      <c:valAx>
        <c:axId val="-2107652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210766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>
      <a:softEdge rad="0"/>
    </a:effectLst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17/06/2016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282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Espace réservé pour une image  61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0" y="0"/>
            <a:ext cx="9144000" cy="6858000"/>
          </a:xfrm>
          <a:solidFill>
            <a:schemeClr val="bg2"/>
          </a:solidFill>
        </p:spPr>
        <p:txBody>
          <a:bodyPr lIns="720000" tIns="1080000" rIns="72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61987" y="900000"/>
            <a:ext cx="7820025" cy="234026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1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Date</a:t>
            </a:r>
          </a:p>
        </p:txBody>
      </p:sp>
      <p:sp>
        <p:nvSpPr>
          <p:cNvPr id="58" name="Espace réservé du texte 5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59" name="Espace réservé du texte 5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0" y="331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60" name="Espace réservé du texte 5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46" y="5940000"/>
            <a:ext cx="9143708" cy="36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57" name="Espace réservé du texte 5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4500000"/>
            <a:ext cx="3240000" cy="1296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522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27025" y="1844674"/>
            <a:ext cx="8489951" cy="4197351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026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1" y="1808164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7834" y="5049838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 bwMode="gray">
          <a:xfrm>
            <a:off x="3276017" y="1808163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30000" y="5049837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6217110" y="1808163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1093" y="5049837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361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Espace réservé pour une image  61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0" y="0"/>
            <a:ext cx="9144000" cy="6858000"/>
          </a:xfrm>
          <a:solidFill>
            <a:schemeClr val="bg2"/>
          </a:solidFill>
        </p:spPr>
        <p:txBody>
          <a:bodyPr lIns="720000" tIns="1080000" rIns="72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61987" y="900000"/>
            <a:ext cx="7820025" cy="234026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1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Date</a:t>
            </a:r>
          </a:p>
        </p:txBody>
      </p:sp>
      <p:sp>
        <p:nvSpPr>
          <p:cNvPr id="58" name="Espace réservé du texte 5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59" name="Espace réservé du texte 5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0" y="331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60" name="Espace réservé du texte 5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46" y="5940000"/>
            <a:ext cx="9143708" cy="36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Espace réservé du texte 5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61988" y="6537470"/>
            <a:ext cx="158400" cy="158750"/>
          </a:xfrm>
          <a:noFill/>
          <a:ln w="12700" cap="sq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935596" y="6515156"/>
            <a:ext cx="382651" cy="218128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209912" y="6536818"/>
            <a:ext cx="158400" cy="158750"/>
          </a:xfrm>
          <a:noFill/>
          <a:ln w="12700" cap="sq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3482991" y="6514504"/>
            <a:ext cx="382651" cy="218128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5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5593419" y="6535738"/>
            <a:ext cx="158400" cy="158750"/>
          </a:xfrm>
          <a:noFill/>
          <a:ln w="12700" cap="sq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32" hasCustomPrompt="1"/>
          </p:nvPr>
        </p:nvSpPr>
        <p:spPr>
          <a:xfrm>
            <a:off x="5863674" y="6513424"/>
            <a:ext cx="382651" cy="218128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7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7752740" y="6535738"/>
            <a:ext cx="158400" cy="158750"/>
          </a:xfrm>
          <a:noFill/>
          <a:ln w="12700" cap="sq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34" hasCustomPrompt="1"/>
          </p:nvPr>
        </p:nvSpPr>
        <p:spPr>
          <a:xfrm>
            <a:off x="8026348" y="6518489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20" name="Espace réservé du contenu 5"/>
          <p:cNvSpPr>
            <a:spLocks noGrp="1"/>
          </p:cNvSpPr>
          <p:nvPr>
            <p:ph sz="quarter" idx="35" hasCustomPrompt="1"/>
          </p:nvPr>
        </p:nvSpPr>
        <p:spPr>
          <a:xfrm>
            <a:off x="0" y="4438800"/>
            <a:ext cx="4690800" cy="1296000"/>
          </a:xfrm>
        </p:spPr>
        <p:txBody>
          <a:bodyPr tIns="828000" anchor="ctr" anchorCtr="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Click on the </a:t>
            </a:r>
            <a:r>
              <a:rPr lang="fr-FR" noProof="0" dirty="0" err="1" smtClean="0"/>
              <a:t>icon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5458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61988" y="900000"/>
            <a:ext cx="7820025" cy="234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1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000"/>
            <a:ext cx="9144000" cy="3596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000"/>
            <a:ext cx="3240000" cy="12953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000"/>
            <a:ext cx="1440000" cy="36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000"/>
            <a:ext cx="144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79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 err="1" smtClean="0"/>
              <a:t>Nombre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Capítulo</a:t>
            </a:r>
            <a:endParaRPr lang="en-US" noProof="0" dirty="0" smtClean="0"/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Seleccionar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icono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insertar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una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calzar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 en </a:t>
            </a:r>
            <a:r>
              <a:rPr lang="en-US" noProof="0" dirty="0" err="1" smtClean="0"/>
              <a:t>recuadro</a:t>
            </a:r>
            <a:r>
              <a:rPr lang="en-US" noProof="0" dirty="0" smtClean="0"/>
              <a:t> (</a:t>
            </a:r>
            <a:r>
              <a:rPr lang="en-US" noProof="0" dirty="0" err="1" smtClean="0"/>
              <a:t>Clickar</a:t>
            </a:r>
            <a:r>
              <a:rPr lang="en-US" noProof="0" dirty="0" smtClean="0"/>
              <a:t> </a:t>
            </a:r>
            <a:r>
              <a:rPr lang="en-US" noProof="0" dirty="0" err="1" smtClean="0"/>
              <a:t>boton</a:t>
            </a:r>
            <a:r>
              <a:rPr lang="en-US" noProof="0" dirty="0" smtClean="0"/>
              <a:t> </a:t>
            </a:r>
            <a:r>
              <a:rPr lang="en-US" noProof="0" dirty="0" err="1" smtClean="0"/>
              <a:t>derecho</a:t>
            </a:r>
            <a:r>
              <a:rPr lang="en-US" noProof="0" dirty="0" smtClean="0"/>
              <a:t> del mouse / </a:t>
            </a:r>
            <a:r>
              <a:rPr lang="en-US" noProof="0" dirty="0" err="1" smtClean="0"/>
              <a:t>Enviar</a:t>
            </a:r>
            <a:r>
              <a:rPr lang="en-US" noProof="0" dirty="0" smtClean="0"/>
              <a:t> </a:t>
            </a:r>
            <a:r>
              <a:rPr lang="en-US" noProof="0" dirty="0" err="1" smtClean="0"/>
              <a:t>detrás</a:t>
            </a:r>
            <a:r>
              <a:rPr lang="en-US" noProof="0" dirty="0" smtClean="0"/>
              <a:t>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020272" y="19072"/>
            <a:ext cx="2315287" cy="92611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5405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 err="1" smtClean="0"/>
              <a:t>Nombre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Capítulo</a:t>
            </a:r>
            <a:endParaRPr lang="en-US" noProof="0" dirty="0" smtClean="0"/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Seleccionar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icono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insertar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una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calzar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 en </a:t>
            </a:r>
            <a:r>
              <a:rPr lang="en-US" noProof="0" dirty="0" err="1" smtClean="0"/>
              <a:t>recuadro</a:t>
            </a:r>
            <a:r>
              <a:rPr lang="en-US" noProof="0" dirty="0" smtClean="0"/>
              <a:t> (</a:t>
            </a:r>
            <a:r>
              <a:rPr lang="en-US" noProof="0" dirty="0" err="1" smtClean="0"/>
              <a:t>Clickar</a:t>
            </a:r>
            <a:r>
              <a:rPr lang="en-US" noProof="0" dirty="0" smtClean="0"/>
              <a:t> </a:t>
            </a:r>
            <a:r>
              <a:rPr lang="en-US" noProof="0" dirty="0" err="1" smtClean="0"/>
              <a:t>boton</a:t>
            </a:r>
            <a:r>
              <a:rPr lang="en-US" noProof="0" dirty="0" smtClean="0"/>
              <a:t> </a:t>
            </a:r>
            <a:r>
              <a:rPr lang="en-US" noProof="0" dirty="0" err="1" smtClean="0"/>
              <a:t>derecho</a:t>
            </a:r>
            <a:r>
              <a:rPr lang="en-US" noProof="0" dirty="0" smtClean="0"/>
              <a:t> del mouse / </a:t>
            </a:r>
            <a:r>
              <a:rPr lang="en-US" noProof="0" dirty="0" err="1" smtClean="0"/>
              <a:t>Enviar</a:t>
            </a:r>
            <a:r>
              <a:rPr lang="en-US" noProof="0" dirty="0" smtClean="0"/>
              <a:t> </a:t>
            </a:r>
            <a:r>
              <a:rPr lang="en-US" noProof="0" dirty="0" err="1" smtClean="0"/>
              <a:t>detrás</a:t>
            </a:r>
            <a:r>
              <a:rPr lang="en-US" noProof="0" dirty="0" smtClean="0"/>
              <a:t>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020272" y="19072"/>
            <a:ext cx="2315287" cy="92611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724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 err="1" smtClean="0"/>
              <a:t>Nombre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Capítulo</a:t>
            </a:r>
            <a:endParaRPr lang="en-US" noProof="0" dirty="0" smtClean="0"/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Seleccionar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icono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insertar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una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calzar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 en </a:t>
            </a:r>
            <a:r>
              <a:rPr lang="en-US" noProof="0" dirty="0" err="1" smtClean="0"/>
              <a:t>recuadro</a:t>
            </a:r>
            <a:r>
              <a:rPr lang="en-US" noProof="0" dirty="0" smtClean="0"/>
              <a:t> (</a:t>
            </a:r>
            <a:r>
              <a:rPr lang="en-US" noProof="0" dirty="0" err="1" smtClean="0"/>
              <a:t>Clickar</a:t>
            </a:r>
            <a:r>
              <a:rPr lang="en-US" noProof="0" dirty="0" smtClean="0"/>
              <a:t> </a:t>
            </a:r>
            <a:r>
              <a:rPr lang="en-US" noProof="0" dirty="0" err="1" smtClean="0"/>
              <a:t>boton</a:t>
            </a:r>
            <a:r>
              <a:rPr lang="en-US" noProof="0" dirty="0" smtClean="0"/>
              <a:t> </a:t>
            </a:r>
            <a:r>
              <a:rPr lang="en-US" noProof="0" dirty="0" err="1" smtClean="0"/>
              <a:t>derecho</a:t>
            </a:r>
            <a:r>
              <a:rPr lang="en-US" noProof="0" dirty="0" smtClean="0"/>
              <a:t> del mouse / </a:t>
            </a:r>
            <a:r>
              <a:rPr lang="en-US" noProof="0" dirty="0" err="1" smtClean="0"/>
              <a:t>Enviar</a:t>
            </a:r>
            <a:r>
              <a:rPr lang="en-US" noProof="0" dirty="0" smtClean="0"/>
              <a:t> </a:t>
            </a:r>
            <a:r>
              <a:rPr lang="en-US" noProof="0" dirty="0" err="1" smtClean="0"/>
              <a:t>detrás</a:t>
            </a:r>
            <a:r>
              <a:rPr lang="en-US" noProof="0" dirty="0" smtClean="0"/>
              <a:t>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020272" y="19072"/>
            <a:ext cx="2315287" cy="92611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8818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1583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indent="0">
              <a:buFontTx/>
              <a:buNone/>
              <a:defRPr sz="2000"/>
            </a:lvl1pPr>
            <a:lvl2pPr marL="216000" indent="-216000">
              <a:buClr>
                <a:schemeClr val="accent2"/>
              </a:buClr>
              <a:buSzPct val="70000"/>
              <a:buFont typeface="Wingdings" panose="05000000000000000000" pitchFamily="2" charset="2"/>
              <a:buChar char=""/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3137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0" y="1808164"/>
            <a:ext cx="4248149" cy="42338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224464" y="1844674"/>
            <a:ext cx="3592512" cy="4197351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473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61988" y="900000"/>
            <a:ext cx="7820025" cy="234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1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000"/>
            <a:ext cx="9144000" cy="3596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000"/>
            <a:ext cx="3240000" cy="129539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000"/>
            <a:ext cx="1440000" cy="36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000"/>
            <a:ext cx="1440000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0" y="1808164"/>
            <a:ext cx="4248149" cy="42338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29" hasCustomPrompt="1"/>
          </p:nvPr>
        </p:nvSpPr>
        <p:spPr>
          <a:xfrm>
            <a:off x="5224463" y="1844675"/>
            <a:ext cx="3592511" cy="4197350"/>
          </a:xfrm>
        </p:spPr>
        <p:txBody>
          <a:bodyPr tIns="72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noProof="0" dirty="0" smtClean="0"/>
              <a:t>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5989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27025" y="1844674"/>
            <a:ext cx="8489951" cy="4197351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4312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1" y="1808164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7834" y="5049838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 bwMode="gray">
          <a:xfrm>
            <a:off x="3276017" y="1808163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30000" y="5049837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6217110" y="1808163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1093" y="5049837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6394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61988" y="900000"/>
            <a:ext cx="7820025" cy="234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1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000"/>
            <a:ext cx="9144000" cy="3596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000"/>
            <a:ext cx="3240000" cy="129539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000"/>
            <a:ext cx="1440000" cy="3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000"/>
            <a:ext cx="144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79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 err="1" smtClean="0"/>
              <a:t>Nombre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Capítulo</a:t>
            </a:r>
            <a:endParaRPr lang="en-US" noProof="0" dirty="0" smtClean="0"/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Seleccionar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icono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insertar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una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calzar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 en </a:t>
            </a:r>
            <a:r>
              <a:rPr lang="en-US" noProof="0" dirty="0" err="1" smtClean="0"/>
              <a:t>recuadro</a:t>
            </a:r>
            <a:r>
              <a:rPr lang="en-US" noProof="0" dirty="0" smtClean="0"/>
              <a:t> (</a:t>
            </a:r>
            <a:r>
              <a:rPr lang="en-US" noProof="0" dirty="0" err="1" smtClean="0"/>
              <a:t>Clickar</a:t>
            </a:r>
            <a:r>
              <a:rPr lang="en-US" noProof="0" dirty="0" smtClean="0"/>
              <a:t> </a:t>
            </a:r>
            <a:r>
              <a:rPr lang="en-US" noProof="0" dirty="0" err="1" smtClean="0"/>
              <a:t>boton</a:t>
            </a:r>
            <a:r>
              <a:rPr lang="en-US" noProof="0" dirty="0" smtClean="0"/>
              <a:t> </a:t>
            </a:r>
            <a:r>
              <a:rPr lang="en-US" noProof="0" dirty="0" err="1" smtClean="0"/>
              <a:t>derecho</a:t>
            </a:r>
            <a:r>
              <a:rPr lang="en-US" noProof="0" dirty="0" smtClean="0"/>
              <a:t> del mouse / </a:t>
            </a:r>
            <a:r>
              <a:rPr lang="en-US" noProof="0" dirty="0" err="1" smtClean="0"/>
              <a:t>Enviar</a:t>
            </a:r>
            <a:r>
              <a:rPr lang="en-US" noProof="0" dirty="0" smtClean="0"/>
              <a:t> </a:t>
            </a:r>
            <a:r>
              <a:rPr lang="en-US" noProof="0" dirty="0" err="1" smtClean="0"/>
              <a:t>detrás</a:t>
            </a:r>
            <a:r>
              <a:rPr lang="en-US" noProof="0" dirty="0" smtClean="0"/>
              <a:t>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020272" y="19072"/>
            <a:ext cx="2315287" cy="92611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5405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 err="1" smtClean="0"/>
              <a:t>Nombre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Capítulo</a:t>
            </a:r>
            <a:endParaRPr lang="en-US" noProof="0" dirty="0" smtClean="0"/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Seleccionar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icono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insertar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una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calzar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 en </a:t>
            </a:r>
            <a:r>
              <a:rPr lang="en-US" noProof="0" dirty="0" err="1" smtClean="0"/>
              <a:t>recuadro</a:t>
            </a:r>
            <a:r>
              <a:rPr lang="en-US" noProof="0" dirty="0" smtClean="0"/>
              <a:t> (</a:t>
            </a:r>
            <a:r>
              <a:rPr lang="en-US" noProof="0" dirty="0" err="1" smtClean="0"/>
              <a:t>Clickar</a:t>
            </a:r>
            <a:r>
              <a:rPr lang="en-US" noProof="0" dirty="0" smtClean="0"/>
              <a:t> </a:t>
            </a:r>
            <a:r>
              <a:rPr lang="en-US" noProof="0" dirty="0" err="1" smtClean="0"/>
              <a:t>boton</a:t>
            </a:r>
            <a:r>
              <a:rPr lang="en-US" noProof="0" dirty="0" smtClean="0"/>
              <a:t> </a:t>
            </a:r>
            <a:r>
              <a:rPr lang="en-US" noProof="0" dirty="0" err="1" smtClean="0"/>
              <a:t>derecho</a:t>
            </a:r>
            <a:r>
              <a:rPr lang="en-US" noProof="0" dirty="0" smtClean="0"/>
              <a:t> del mouse / </a:t>
            </a:r>
            <a:r>
              <a:rPr lang="en-US" noProof="0" dirty="0" err="1" smtClean="0"/>
              <a:t>Enviar</a:t>
            </a:r>
            <a:r>
              <a:rPr lang="en-US" noProof="0" dirty="0" smtClean="0"/>
              <a:t> </a:t>
            </a:r>
            <a:r>
              <a:rPr lang="en-US" noProof="0" dirty="0" err="1" smtClean="0"/>
              <a:t>detrás</a:t>
            </a:r>
            <a:r>
              <a:rPr lang="en-US" noProof="0" dirty="0" smtClean="0"/>
              <a:t>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020272" y="19072"/>
            <a:ext cx="2315287" cy="92611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724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 err="1" smtClean="0"/>
              <a:t>Nombre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Capítulo</a:t>
            </a:r>
            <a:endParaRPr lang="en-US" noProof="0" dirty="0" smtClean="0"/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Seleccionar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icono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insertar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una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calzar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 en </a:t>
            </a:r>
            <a:r>
              <a:rPr lang="en-US" noProof="0" dirty="0" err="1" smtClean="0"/>
              <a:t>recuadro</a:t>
            </a:r>
            <a:r>
              <a:rPr lang="en-US" noProof="0" dirty="0" smtClean="0"/>
              <a:t> (</a:t>
            </a:r>
            <a:r>
              <a:rPr lang="en-US" noProof="0" dirty="0" err="1" smtClean="0"/>
              <a:t>Clickar</a:t>
            </a:r>
            <a:r>
              <a:rPr lang="en-US" noProof="0" dirty="0" smtClean="0"/>
              <a:t> </a:t>
            </a:r>
            <a:r>
              <a:rPr lang="en-US" noProof="0" dirty="0" err="1" smtClean="0"/>
              <a:t>boton</a:t>
            </a:r>
            <a:r>
              <a:rPr lang="en-US" noProof="0" dirty="0" smtClean="0"/>
              <a:t> </a:t>
            </a:r>
            <a:r>
              <a:rPr lang="en-US" noProof="0" dirty="0" err="1" smtClean="0"/>
              <a:t>derecho</a:t>
            </a:r>
            <a:r>
              <a:rPr lang="en-US" noProof="0" dirty="0" smtClean="0"/>
              <a:t> del mouse / </a:t>
            </a:r>
            <a:r>
              <a:rPr lang="en-US" noProof="0" dirty="0" err="1" smtClean="0"/>
              <a:t>Enviar</a:t>
            </a:r>
            <a:r>
              <a:rPr lang="en-US" noProof="0" dirty="0" smtClean="0"/>
              <a:t> </a:t>
            </a:r>
            <a:r>
              <a:rPr lang="en-US" noProof="0" dirty="0" err="1" smtClean="0"/>
              <a:t>detrás</a:t>
            </a:r>
            <a:r>
              <a:rPr lang="en-US" noProof="0" dirty="0" smtClean="0"/>
              <a:t>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020272" y="19072"/>
            <a:ext cx="2315287" cy="92611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8818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3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1583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indent="0">
              <a:buFontTx/>
              <a:buNone/>
              <a:defRPr sz="2000"/>
            </a:lvl1pPr>
            <a:lvl2pPr marL="216000" indent="-216000">
              <a:buClr>
                <a:schemeClr val="accent3"/>
              </a:buClr>
              <a:buSzPct val="70000"/>
              <a:buFont typeface="Wingdings" panose="05000000000000000000" pitchFamily="2" charset="2"/>
              <a:buChar char=""/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3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3137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0" y="1808164"/>
            <a:ext cx="4248149" cy="42338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224464" y="1844674"/>
            <a:ext cx="3592512" cy="4197351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3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473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err="1" smtClean="0"/>
              <a:t>Nombre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Capítulo</a:t>
            </a:r>
            <a:endParaRPr lang="en-US" noProof="0" dirty="0" smtClean="0"/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Seleccionar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icono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insertar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una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calzar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 en </a:t>
            </a:r>
            <a:r>
              <a:rPr lang="en-US" noProof="0" dirty="0" err="1" smtClean="0"/>
              <a:t>recuadro</a:t>
            </a:r>
            <a:r>
              <a:rPr lang="en-US" noProof="0" dirty="0" smtClean="0"/>
              <a:t> (</a:t>
            </a:r>
            <a:r>
              <a:rPr lang="en-US" noProof="0" dirty="0" err="1" smtClean="0"/>
              <a:t>Clickar</a:t>
            </a:r>
            <a:r>
              <a:rPr lang="en-US" noProof="0" dirty="0" smtClean="0"/>
              <a:t> </a:t>
            </a:r>
            <a:r>
              <a:rPr lang="en-US" noProof="0" dirty="0" err="1" smtClean="0"/>
              <a:t>boton</a:t>
            </a:r>
            <a:r>
              <a:rPr lang="en-US" noProof="0" dirty="0" smtClean="0"/>
              <a:t> </a:t>
            </a:r>
            <a:r>
              <a:rPr lang="en-US" noProof="0" dirty="0" err="1" smtClean="0"/>
              <a:t>derecho</a:t>
            </a:r>
            <a:r>
              <a:rPr lang="en-US" noProof="0" dirty="0" smtClean="0"/>
              <a:t> del mouse / </a:t>
            </a:r>
            <a:r>
              <a:rPr lang="en-US" noProof="0" dirty="0" err="1" smtClean="0"/>
              <a:t>Enviar</a:t>
            </a:r>
            <a:r>
              <a:rPr lang="en-US" noProof="0" dirty="0" smtClean="0"/>
              <a:t> </a:t>
            </a:r>
            <a:r>
              <a:rPr lang="en-US" noProof="0" dirty="0" err="1" smtClean="0"/>
              <a:t>detrás</a:t>
            </a:r>
            <a:r>
              <a:rPr lang="en-US" noProof="0" dirty="0" smtClean="0"/>
              <a:t>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020272" y="19072"/>
            <a:ext cx="2315287" cy="92611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0" y="1808164"/>
            <a:ext cx="4248149" cy="42338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3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29" hasCustomPrompt="1"/>
          </p:nvPr>
        </p:nvSpPr>
        <p:spPr>
          <a:xfrm>
            <a:off x="5224463" y="1844675"/>
            <a:ext cx="3592511" cy="4197350"/>
          </a:xfrm>
        </p:spPr>
        <p:txBody>
          <a:bodyPr tIns="72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noProof="0" dirty="0" smtClean="0"/>
              <a:t>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5989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27025" y="1844674"/>
            <a:ext cx="8489951" cy="4197351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3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4312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1" y="1808164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7834" y="5049838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 bwMode="gray">
          <a:xfrm>
            <a:off x="3276017" y="1808163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30000" y="5049837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6217110" y="1808163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1093" y="5049837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3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6394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Espace réservé pour une image  61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0" y="0"/>
            <a:ext cx="9144000" cy="6858000"/>
          </a:xfrm>
          <a:solidFill>
            <a:schemeClr val="bg2"/>
          </a:solidFill>
        </p:spPr>
        <p:txBody>
          <a:bodyPr lIns="720000" tIns="1080000" rIns="72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61987" y="900000"/>
            <a:ext cx="7820025" cy="234026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1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Date</a:t>
            </a:r>
          </a:p>
        </p:txBody>
      </p:sp>
      <p:sp>
        <p:nvSpPr>
          <p:cNvPr id="58" name="Espace réservé du texte 5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59" name="Espace réservé du texte 5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0" y="331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60" name="Espace réservé du texte 5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46" y="5940000"/>
            <a:ext cx="9143708" cy="36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57" name="Espace réservé du texte 5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4500000"/>
            <a:ext cx="3240000" cy="1296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5229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61988" y="900000"/>
            <a:ext cx="7820025" cy="234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4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1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000"/>
            <a:ext cx="9144000" cy="3596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000"/>
            <a:ext cx="3240000" cy="129539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000"/>
            <a:ext cx="1440000" cy="3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000"/>
            <a:ext cx="144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18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 err="1" smtClean="0"/>
              <a:t>Nombre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Capítulo</a:t>
            </a:r>
            <a:endParaRPr lang="en-US" noProof="0" dirty="0" smtClean="0"/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Seleccionar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icono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insertar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una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calzar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 en </a:t>
            </a:r>
            <a:r>
              <a:rPr lang="en-US" noProof="0" dirty="0" err="1" smtClean="0"/>
              <a:t>recuadro</a:t>
            </a:r>
            <a:r>
              <a:rPr lang="en-US" noProof="0" dirty="0" smtClean="0"/>
              <a:t> (</a:t>
            </a:r>
            <a:r>
              <a:rPr lang="en-US" noProof="0" dirty="0" err="1" smtClean="0"/>
              <a:t>Clickar</a:t>
            </a:r>
            <a:r>
              <a:rPr lang="en-US" noProof="0" dirty="0" smtClean="0"/>
              <a:t> </a:t>
            </a:r>
            <a:r>
              <a:rPr lang="en-US" noProof="0" dirty="0" err="1" smtClean="0"/>
              <a:t>boton</a:t>
            </a:r>
            <a:r>
              <a:rPr lang="en-US" noProof="0" dirty="0" smtClean="0"/>
              <a:t> </a:t>
            </a:r>
            <a:r>
              <a:rPr lang="en-US" noProof="0" dirty="0" err="1" smtClean="0"/>
              <a:t>derecho</a:t>
            </a:r>
            <a:r>
              <a:rPr lang="en-US" noProof="0" dirty="0" smtClean="0"/>
              <a:t> del mouse / </a:t>
            </a:r>
            <a:r>
              <a:rPr lang="en-US" noProof="0" dirty="0" err="1" smtClean="0"/>
              <a:t>Enviar</a:t>
            </a:r>
            <a:r>
              <a:rPr lang="en-US" noProof="0" dirty="0" smtClean="0"/>
              <a:t> </a:t>
            </a:r>
            <a:r>
              <a:rPr lang="en-US" noProof="0" dirty="0" err="1" smtClean="0"/>
              <a:t>detrás</a:t>
            </a:r>
            <a:r>
              <a:rPr lang="en-US" noProof="0" dirty="0" smtClean="0"/>
              <a:t>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020272" y="19072"/>
            <a:ext cx="2315287" cy="92611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8624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 err="1" smtClean="0"/>
              <a:t>Nombre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Capítulo</a:t>
            </a:r>
            <a:endParaRPr lang="en-US" noProof="0" dirty="0" smtClean="0"/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Seleccionar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icono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insertar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una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calzar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 en </a:t>
            </a:r>
            <a:r>
              <a:rPr lang="en-US" noProof="0" dirty="0" err="1" smtClean="0"/>
              <a:t>recuadro</a:t>
            </a:r>
            <a:r>
              <a:rPr lang="en-US" noProof="0" dirty="0" smtClean="0"/>
              <a:t> (</a:t>
            </a:r>
            <a:r>
              <a:rPr lang="en-US" noProof="0" dirty="0" err="1" smtClean="0"/>
              <a:t>Clickar</a:t>
            </a:r>
            <a:r>
              <a:rPr lang="en-US" noProof="0" dirty="0" smtClean="0"/>
              <a:t> </a:t>
            </a:r>
            <a:r>
              <a:rPr lang="en-US" noProof="0" dirty="0" err="1" smtClean="0"/>
              <a:t>boton</a:t>
            </a:r>
            <a:r>
              <a:rPr lang="en-US" noProof="0" dirty="0" smtClean="0"/>
              <a:t> </a:t>
            </a:r>
            <a:r>
              <a:rPr lang="en-US" noProof="0" dirty="0" err="1" smtClean="0"/>
              <a:t>derecho</a:t>
            </a:r>
            <a:r>
              <a:rPr lang="en-US" noProof="0" dirty="0" smtClean="0"/>
              <a:t> del mouse / </a:t>
            </a:r>
            <a:r>
              <a:rPr lang="en-US" noProof="0" dirty="0" err="1" smtClean="0"/>
              <a:t>Enviar</a:t>
            </a:r>
            <a:r>
              <a:rPr lang="en-US" noProof="0" dirty="0" smtClean="0"/>
              <a:t> </a:t>
            </a:r>
            <a:r>
              <a:rPr lang="en-US" noProof="0" dirty="0" err="1" smtClean="0"/>
              <a:t>detrás</a:t>
            </a:r>
            <a:r>
              <a:rPr lang="en-US" noProof="0" dirty="0" smtClean="0"/>
              <a:t>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020272" y="19072"/>
            <a:ext cx="2315287" cy="92611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68893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 err="1" smtClean="0"/>
              <a:t>Nombre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Capítulo</a:t>
            </a:r>
            <a:endParaRPr lang="en-US" noProof="0" dirty="0" smtClean="0"/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Seleccionar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icono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insertar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una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calzar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 en </a:t>
            </a:r>
            <a:r>
              <a:rPr lang="en-US" noProof="0" dirty="0" err="1" smtClean="0"/>
              <a:t>recuadro</a:t>
            </a:r>
            <a:r>
              <a:rPr lang="en-US" noProof="0" dirty="0" smtClean="0"/>
              <a:t> (</a:t>
            </a:r>
            <a:r>
              <a:rPr lang="en-US" noProof="0" dirty="0" err="1" smtClean="0"/>
              <a:t>Clickar</a:t>
            </a:r>
            <a:r>
              <a:rPr lang="en-US" noProof="0" dirty="0" smtClean="0"/>
              <a:t> </a:t>
            </a:r>
            <a:r>
              <a:rPr lang="en-US" noProof="0" dirty="0" err="1" smtClean="0"/>
              <a:t>boton</a:t>
            </a:r>
            <a:r>
              <a:rPr lang="en-US" noProof="0" dirty="0" smtClean="0"/>
              <a:t> </a:t>
            </a:r>
            <a:r>
              <a:rPr lang="en-US" noProof="0" dirty="0" err="1" smtClean="0"/>
              <a:t>derecho</a:t>
            </a:r>
            <a:r>
              <a:rPr lang="en-US" noProof="0" dirty="0" smtClean="0"/>
              <a:t> del mouse / </a:t>
            </a:r>
            <a:r>
              <a:rPr lang="en-US" noProof="0" dirty="0" err="1" smtClean="0"/>
              <a:t>Enviar</a:t>
            </a:r>
            <a:r>
              <a:rPr lang="en-US" noProof="0" dirty="0" smtClean="0"/>
              <a:t> </a:t>
            </a:r>
            <a:r>
              <a:rPr lang="en-US" noProof="0" dirty="0" err="1" smtClean="0"/>
              <a:t>detrás</a:t>
            </a:r>
            <a:r>
              <a:rPr lang="en-US" noProof="0" dirty="0" smtClean="0"/>
              <a:t>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020272" y="19072"/>
            <a:ext cx="2315287" cy="92611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2293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82352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indent="0">
              <a:buFontTx/>
              <a:buNone/>
              <a:defRPr sz="2000"/>
            </a:lvl1pPr>
            <a:lvl2pPr marL="216000" indent="-216000">
              <a:buClr>
                <a:schemeClr val="accent4"/>
              </a:buClr>
              <a:buSzPct val="70000"/>
              <a:buFont typeface="Wingdings" panose="05000000000000000000" pitchFamily="2" charset="2"/>
              <a:buChar char=""/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337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err="1" smtClean="0"/>
              <a:t>Nombre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Capítulo</a:t>
            </a:r>
            <a:endParaRPr lang="en-US" noProof="0" dirty="0" smtClean="0"/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Seleccionar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icono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insertar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una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calzar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 en </a:t>
            </a:r>
            <a:r>
              <a:rPr lang="en-US" noProof="0" dirty="0" err="1" smtClean="0"/>
              <a:t>recuadro</a:t>
            </a:r>
            <a:r>
              <a:rPr lang="en-US" noProof="0" dirty="0" smtClean="0"/>
              <a:t> (</a:t>
            </a:r>
            <a:r>
              <a:rPr lang="en-US" noProof="0" dirty="0" err="1" smtClean="0"/>
              <a:t>Clickar</a:t>
            </a:r>
            <a:r>
              <a:rPr lang="en-US" noProof="0" dirty="0" smtClean="0"/>
              <a:t> </a:t>
            </a:r>
            <a:r>
              <a:rPr lang="en-US" noProof="0" dirty="0" err="1" smtClean="0"/>
              <a:t>boton</a:t>
            </a:r>
            <a:r>
              <a:rPr lang="en-US" noProof="0" dirty="0" smtClean="0"/>
              <a:t> </a:t>
            </a:r>
            <a:r>
              <a:rPr lang="en-US" noProof="0" dirty="0" err="1" smtClean="0"/>
              <a:t>derecho</a:t>
            </a:r>
            <a:r>
              <a:rPr lang="en-US" noProof="0" dirty="0" smtClean="0"/>
              <a:t> del mouse / </a:t>
            </a:r>
            <a:r>
              <a:rPr lang="en-US" noProof="0" dirty="0" err="1" smtClean="0"/>
              <a:t>Enviar</a:t>
            </a:r>
            <a:r>
              <a:rPr lang="en-US" noProof="0" dirty="0" smtClean="0"/>
              <a:t> </a:t>
            </a:r>
            <a:r>
              <a:rPr lang="en-US" noProof="0" dirty="0" err="1" smtClean="0"/>
              <a:t>detrás</a:t>
            </a:r>
            <a:r>
              <a:rPr lang="en-US" noProof="0" dirty="0" smtClean="0"/>
              <a:t>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020272" y="19072"/>
            <a:ext cx="2315287" cy="92611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5734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0" y="1808164"/>
            <a:ext cx="4248149" cy="42338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224464" y="1844674"/>
            <a:ext cx="3592512" cy="4197351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5856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0" y="1808164"/>
            <a:ext cx="4248149" cy="42338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29" hasCustomPrompt="1"/>
          </p:nvPr>
        </p:nvSpPr>
        <p:spPr>
          <a:xfrm>
            <a:off x="5224463" y="1844675"/>
            <a:ext cx="3592511" cy="4197350"/>
          </a:xfrm>
        </p:spPr>
        <p:txBody>
          <a:bodyPr tIns="72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noProof="0" dirty="0" smtClean="0"/>
              <a:t>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28357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27025" y="1844674"/>
            <a:ext cx="8489951" cy="4197351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0892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1" y="1808164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7834" y="5049838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 bwMode="gray">
          <a:xfrm>
            <a:off x="3276017" y="1808163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30000" y="5049837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6217110" y="1808163"/>
            <a:ext cx="2591966" cy="313300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1093" y="5049837"/>
            <a:ext cx="2484000" cy="90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623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1988" y="2844000"/>
            <a:ext cx="5214287" cy="1188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err="1" smtClean="0"/>
              <a:t>Nombre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Capítulo</a:t>
            </a:r>
            <a:endParaRPr lang="en-US" noProof="0" dirty="0" smtClean="0"/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878800" y="0"/>
            <a:ext cx="3265200" cy="6858000"/>
          </a:xfrm>
          <a:solidFill>
            <a:schemeClr val="bg2"/>
          </a:solidFill>
        </p:spPr>
        <p:txBody>
          <a:bodyPr lIns="36000" tIns="162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Seleccionar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icono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insertar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una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calzar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r>
              <a:rPr lang="en-US" noProof="0" dirty="0" smtClean="0"/>
              <a:t> en </a:t>
            </a:r>
            <a:r>
              <a:rPr lang="en-US" noProof="0" dirty="0" err="1" smtClean="0"/>
              <a:t>recuadro</a:t>
            </a:r>
            <a:r>
              <a:rPr lang="en-US" noProof="0" dirty="0" smtClean="0"/>
              <a:t> (</a:t>
            </a:r>
            <a:r>
              <a:rPr lang="en-US" noProof="0" dirty="0" err="1" smtClean="0"/>
              <a:t>Clickar</a:t>
            </a:r>
            <a:r>
              <a:rPr lang="en-US" noProof="0" dirty="0" smtClean="0"/>
              <a:t> </a:t>
            </a:r>
            <a:r>
              <a:rPr lang="en-US" noProof="0" dirty="0" err="1" smtClean="0"/>
              <a:t>boton</a:t>
            </a:r>
            <a:r>
              <a:rPr lang="en-US" noProof="0" dirty="0" smtClean="0"/>
              <a:t> </a:t>
            </a:r>
            <a:r>
              <a:rPr lang="en-US" noProof="0" dirty="0" err="1" smtClean="0"/>
              <a:t>derecho</a:t>
            </a:r>
            <a:r>
              <a:rPr lang="en-US" noProof="0" dirty="0" smtClean="0"/>
              <a:t> del mouse / </a:t>
            </a:r>
            <a:r>
              <a:rPr lang="en-US" noProof="0" dirty="0" err="1" smtClean="0"/>
              <a:t>Enviar</a:t>
            </a:r>
            <a:r>
              <a:rPr lang="en-US" noProof="0" dirty="0" smtClean="0"/>
              <a:t> </a:t>
            </a:r>
            <a:r>
              <a:rPr lang="en-US" noProof="0" dirty="0" err="1" smtClean="0"/>
              <a:t>detrás</a:t>
            </a:r>
            <a:r>
              <a:rPr lang="en-US" noProof="0" dirty="0" smtClean="0"/>
              <a:t>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43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828000"/>
            <a:ext cx="3600000" cy="198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3816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5940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4" name="Espace réservé du texte 5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020272" y="19072"/>
            <a:ext cx="2315287" cy="92611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573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00" cy="46983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00"/>
            <a:ext cx="720000" cy="46983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333375"/>
            <a:ext cx="8496299" cy="647353"/>
          </a:xfrm>
        </p:spPr>
        <p:txBody>
          <a:bodyPr/>
          <a:lstStyle>
            <a:lvl1pPr marL="0" indent="0">
              <a:buSzPct val="25000"/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INDICE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587" y="1476000"/>
            <a:ext cx="2988000" cy="108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dirty="0" smtClean="0"/>
              <a:t>C</a:t>
            </a:r>
            <a:r>
              <a:rPr lang="en-US" noProof="0" dirty="0" err="1" smtClean="0"/>
              <a:t>apitulo</a:t>
            </a:r>
            <a:r>
              <a:rPr lang="en-US" noProof="0" dirty="0" smtClean="0"/>
              <a:t> 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72975" y="1444147"/>
            <a:ext cx="5544000" cy="1152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  <a:lvl2pPr marL="0" indent="-108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400" baseline="0"/>
            </a:lvl2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2728800"/>
            <a:ext cx="2988000" cy="10800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dirty="0" smtClean="0"/>
              <a:t>C</a:t>
            </a:r>
            <a:r>
              <a:rPr lang="en-US" noProof="0" dirty="0" err="1" smtClean="0"/>
              <a:t>apitulo</a:t>
            </a:r>
            <a:r>
              <a:rPr lang="en-US" noProof="0" dirty="0" smtClean="0"/>
              <a:t> 1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71388" y="2693492"/>
            <a:ext cx="5544000" cy="1152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marL="0" indent="-108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400"/>
            </a:lvl2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87" y="3978000"/>
            <a:ext cx="2988000" cy="10800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dirty="0" smtClean="0"/>
              <a:t>C</a:t>
            </a:r>
            <a:r>
              <a:rPr lang="en-US" noProof="0" dirty="0" err="1" smtClean="0"/>
              <a:t>apitulo</a:t>
            </a:r>
            <a:r>
              <a:rPr lang="en-US" noProof="0" dirty="0" smtClean="0"/>
              <a:t> 1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72975" y="3942837"/>
            <a:ext cx="5544000" cy="1152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marL="0" indent="-108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400"/>
            </a:lvl2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0" y="5230800"/>
            <a:ext cx="2988000" cy="1080000"/>
          </a:xfr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dirty="0" smtClean="0"/>
              <a:t>C</a:t>
            </a:r>
            <a:r>
              <a:rPr lang="en-US" noProof="0" dirty="0" err="1" smtClean="0"/>
              <a:t>apitulo</a:t>
            </a:r>
            <a:r>
              <a:rPr lang="en-US" noProof="0" dirty="0" smtClean="0"/>
              <a:t> 1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73669" y="5192181"/>
            <a:ext cx="5544000" cy="1152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marL="0" indent="-108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400"/>
            </a:lvl2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15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0" y="6694488"/>
            <a:ext cx="327025" cy="163512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19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6694488"/>
            <a:ext cx="327024" cy="163511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406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indent="0">
              <a:buFontTx/>
              <a:buNone/>
              <a:defRPr sz="2000"/>
            </a:lvl1pPr>
            <a:lvl2pPr marL="216000" indent="-216000">
              <a:buClr>
                <a:schemeClr val="accent1"/>
              </a:buClr>
              <a:buSzPct val="70000"/>
              <a:buFont typeface="Wingdings" panose="05000000000000000000" pitchFamily="2" charset="2"/>
              <a:buChar char=""/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086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0" y="1808164"/>
            <a:ext cx="4248149" cy="42338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224464" y="1844674"/>
            <a:ext cx="3592512" cy="4197351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195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23850" y="1808164"/>
            <a:ext cx="4248149" cy="42338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333374"/>
            <a:ext cx="8489950" cy="89938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29" hasCustomPrompt="1"/>
          </p:nvPr>
        </p:nvSpPr>
        <p:spPr>
          <a:xfrm>
            <a:off x="5224463" y="1844675"/>
            <a:ext cx="3592511" cy="4197350"/>
          </a:xfrm>
        </p:spPr>
        <p:txBody>
          <a:bodyPr tIns="72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noProof="0" dirty="0" smtClean="0"/>
              <a:t>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852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00" cy="46983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000"/>
            <a:ext cx="720000" cy="4698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8000"/>
            <a:ext cx="9144000" cy="43281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23850" y="333375"/>
            <a:ext cx="8496299" cy="8633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808164"/>
            <a:ext cx="8496299" cy="4233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6524625"/>
            <a:ext cx="1079798" cy="33337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439652" y="6524625"/>
            <a:ext cx="6804236" cy="33337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243889" y="6524624"/>
            <a:ext cx="576261" cy="333375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668" r:id="rId2"/>
    <p:sldLayoutId id="2147483799" r:id="rId3"/>
    <p:sldLayoutId id="2147483859" r:id="rId4"/>
    <p:sldLayoutId id="2147483860" r:id="rId5"/>
    <p:sldLayoutId id="2147483808" r:id="rId6"/>
    <p:sldLayoutId id="2147483854" r:id="rId7"/>
    <p:sldLayoutId id="2147483809" r:id="rId8"/>
    <p:sldLayoutId id="2147483861" r:id="rId9"/>
    <p:sldLayoutId id="2147483862" r:id="rId10"/>
    <p:sldLayoutId id="2147483810" r:id="rId11"/>
    <p:sldLayoutId id="214748390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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—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00" cy="4698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000"/>
            <a:ext cx="720000" cy="4698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8000"/>
            <a:ext cx="9144000" cy="43281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23850" y="333375"/>
            <a:ext cx="8496299" cy="8633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808164"/>
            <a:ext cx="8496299" cy="4233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6524625"/>
            <a:ext cx="1079798" cy="33337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439652" y="6524625"/>
            <a:ext cx="6804236" cy="33337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243889" y="6524624"/>
            <a:ext cx="576261" cy="333375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426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2"/>
        </a:buClr>
        <a:buSzPct val="80000"/>
        <a:buFont typeface="Wingdings" panose="05000000000000000000" pitchFamily="2" charset="2"/>
        <a:buChar char="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—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20000" cy="4698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000"/>
            <a:ext cx="720000" cy="4698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8000"/>
            <a:ext cx="9144000" cy="43281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23850" y="333375"/>
            <a:ext cx="8496299" cy="8633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808164"/>
            <a:ext cx="8496299" cy="4233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6524625"/>
            <a:ext cx="1079798" cy="33337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439652" y="6524625"/>
            <a:ext cx="6804236" cy="33337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243889" y="6524624"/>
            <a:ext cx="576261" cy="333375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426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9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3"/>
        </a:buClr>
        <a:buSzPct val="80000"/>
        <a:buFont typeface="Wingdings" panose="05000000000000000000" pitchFamily="2" charset="2"/>
        <a:buChar char="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—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00" cy="4698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000"/>
            <a:ext cx="720000" cy="4698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8000"/>
            <a:ext cx="9144000" cy="43281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23850" y="333375"/>
            <a:ext cx="8496299" cy="8633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808164"/>
            <a:ext cx="8496299" cy="4233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6524625"/>
            <a:ext cx="1079798" cy="33337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dirty="0" smtClean="0"/>
              <a:t>00/00/2015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439652" y="6524625"/>
            <a:ext cx="6804236" cy="33337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dirty="0" smtClean="0"/>
              <a:t>PRESENTATION TITLE ( FOOTER CAN BE PERSONALIZED AS FOLLOW: INSERT / HEADER AND FOOTER")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243889" y="6524624"/>
            <a:ext cx="576261" cy="333375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84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4"/>
        </a:buClr>
        <a:buSzPct val="80000"/>
        <a:buFont typeface="Wingdings" panose="05000000000000000000" pitchFamily="2" charset="2"/>
        <a:buChar char="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—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>
          <a:xfrm>
            <a:off x="661987" y="1224000"/>
            <a:ext cx="7820025" cy="2016259"/>
          </a:xfrm>
        </p:spPr>
        <p:txBody>
          <a:bodyPr/>
          <a:lstStyle/>
          <a:p>
            <a:r>
              <a:rPr lang="es-CL" sz="3400" dirty="0"/>
              <a:t>Oportunidades y </a:t>
            </a:r>
            <a:r>
              <a:rPr lang="es-CL" sz="3400" dirty="0" smtClean="0"/>
              <a:t>desafíos </a:t>
            </a:r>
            <a:r>
              <a:rPr lang="es-CL" sz="3400" dirty="0"/>
              <a:t>de la </a:t>
            </a:r>
            <a:r>
              <a:rPr lang="es-CL" sz="3400" dirty="0" smtClean="0"/>
              <a:t>interconexión </a:t>
            </a:r>
            <a:r>
              <a:rPr lang="es-CL" sz="3400" dirty="0"/>
              <a:t>SIC-SING</a:t>
            </a:r>
          </a:p>
          <a:p>
            <a:endParaRPr lang="es-ES" b="0" dirty="0"/>
          </a:p>
          <a:p>
            <a:r>
              <a:rPr lang="es-ES" sz="1400" b="0" dirty="0" smtClean="0"/>
              <a:t>Enzo Quezada</a:t>
            </a:r>
          </a:p>
          <a:p>
            <a:r>
              <a:rPr lang="es-ES" sz="1400" b="0" dirty="0" smtClean="0"/>
              <a:t>Gerente Corporativo Comercial</a:t>
            </a:r>
            <a:endParaRPr lang="es-ES" sz="1400" b="0" dirty="0"/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 smtClean="0"/>
              <a:t>00/00/2015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smtClean="0"/>
              <a:t>PRESENTATION TITLE ( FOOTER CAN BE PERSONALIZED AS FOLLOW: INSERT / HEADER AND FOOTER")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8" name="Picture 4" descr="http://intranet.engie-energia/SiteAssets/Logo%20ENGIE%20bla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531440"/>
            <a:ext cx="3749493" cy="225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919865" y="654823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chemeClr val="bg1"/>
                </a:solidFill>
              </a:rPr>
              <a:t>Junio 2016</a:t>
            </a:r>
            <a:endParaRPr lang="es-CL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452438">
              <a:buNone/>
            </a:pPr>
            <a:r>
              <a:rPr lang="es-MX" dirty="0" smtClean="0"/>
              <a:t>Evitar cortes de luz</a:t>
            </a:r>
            <a:endParaRPr lang="es-CL" dirty="0"/>
          </a:p>
        </p:txBody>
      </p:sp>
      <p:sp>
        <p:nvSpPr>
          <p:cNvPr id="20" name="Oval 19"/>
          <p:cNvSpPr/>
          <p:nvPr/>
        </p:nvSpPr>
        <p:spPr>
          <a:xfrm>
            <a:off x="341456" y="639064"/>
            <a:ext cx="288032" cy="28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b="1" dirty="0" smtClean="0">
                <a:latin typeface="Calibri" panose="020F0502020204030204" pitchFamily="34" charset="0"/>
              </a:rPr>
              <a:t>4</a:t>
            </a:r>
            <a:endParaRPr lang="es-CL" b="1" dirty="0"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56792"/>
            <a:ext cx="6826023" cy="430157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02991" y="6007095"/>
            <a:ext cx="6886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latin typeface="Calibri" panose="020F0502020204030204" pitchFamily="34" charset="0"/>
              </a:rPr>
              <a:t>Fuente: CDEC-SING</a:t>
            </a:r>
            <a:endParaRPr lang="es-CL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4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r="8939"/>
          <a:stretch>
            <a:fillRect/>
          </a:stretch>
        </p:blipFill>
        <p:spPr bwMode="auto">
          <a:xfrm>
            <a:off x="374324" y="4136330"/>
            <a:ext cx="248532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452438">
              <a:buNone/>
            </a:pPr>
            <a:r>
              <a:rPr lang="es-MX" dirty="0" smtClean="0"/>
              <a:t>Desarrollo conjunto con las comunidades</a:t>
            </a:r>
            <a:endParaRPr lang="es-CL" dirty="0"/>
          </a:p>
        </p:txBody>
      </p:sp>
      <p:sp>
        <p:nvSpPr>
          <p:cNvPr id="20" name="Oval 19"/>
          <p:cNvSpPr/>
          <p:nvPr/>
        </p:nvSpPr>
        <p:spPr>
          <a:xfrm>
            <a:off x="341456" y="639064"/>
            <a:ext cx="288032" cy="28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b="1" dirty="0" smtClean="0">
                <a:latin typeface="Calibri" panose="020F0502020204030204" pitchFamily="34" charset="0"/>
              </a:rPr>
              <a:t>5</a:t>
            </a:r>
            <a:endParaRPr lang="es-CL" b="1" dirty="0"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42"/>
          <a:stretch/>
        </p:blipFill>
        <p:spPr bwMode="auto">
          <a:xfrm>
            <a:off x="2267744" y="4136330"/>
            <a:ext cx="288032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1465907"/>
            <a:ext cx="4456843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CL" sz="1600" dirty="0"/>
              <a:t>TEN trabaja </a:t>
            </a:r>
            <a:r>
              <a:rPr lang="es-CL" sz="1600" dirty="0" smtClean="0"/>
              <a:t>de </a:t>
            </a:r>
            <a:r>
              <a:rPr lang="es-CL" sz="1600" dirty="0"/>
              <a:t>la mano con las comunidades locales para que el proyecto </a:t>
            </a:r>
            <a:r>
              <a:rPr lang="es-CL" sz="1600" dirty="0" smtClean="0"/>
              <a:t>sea </a:t>
            </a:r>
            <a:r>
              <a:rPr lang="es-CL" sz="1600" dirty="0"/>
              <a:t>parte de un desarrollo sustentable.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CL" sz="1600" dirty="0"/>
              <a:t>Compromiso con el empleo local: </a:t>
            </a:r>
            <a:r>
              <a:rPr lang="es-CL" sz="1600" dirty="0" smtClean="0"/>
              <a:t>TEN </a:t>
            </a:r>
            <a:r>
              <a:rPr lang="es-CL" sz="1600" dirty="0"/>
              <a:t>y </a:t>
            </a:r>
            <a:r>
              <a:rPr lang="es-CL" sz="1600" dirty="0" smtClean="0"/>
              <a:t>empresas </a:t>
            </a:r>
            <a:r>
              <a:rPr lang="es-CL" sz="1600" dirty="0"/>
              <a:t>contratistas.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CL" sz="1600" dirty="0"/>
              <a:t>Fomento el desarrollo social y económico de las 5 comunas por </a:t>
            </a:r>
            <a:r>
              <a:rPr lang="es-CL" sz="1600" dirty="0" smtClean="0"/>
              <a:t>las </a:t>
            </a:r>
            <a:r>
              <a:rPr lang="es-CL" sz="1600" dirty="0"/>
              <a:t>que pasa la línea.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CL" sz="1600" dirty="0" smtClean="0"/>
              <a:t>Aportes concretos al </a:t>
            </a:r>
            <a:r>
              <a:rPr lang="es-CL" sz="1600" dirty="0"/>
              <a:t>desarrollo de las comunidades.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16058"/>
            <a:ext cx="3816424" cy="2252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700808"/>
            <a:ext cx="3816424" cy="241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8"/>
          <a:stretch/>
        </p:blipFill>
        <p:spPr bwMode="auto">
          <a:xfrm>
            <a:off x="1115616" y="1628800"/>
            <a:ext cx="1099485" cy="41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452438">
              <a:buNone/>
            </a:pPr>
            <a:r>
              <a:rPr lang="es-MX" dirty="0" smtClean="0"/>
              <a:t>Más competencia entre empresas eléctricas</a:t>
            </a:r>
            <a:endParaRPr lang="es-CL" dirty="0"/>
          </a:p>
        </p:txBody>
      </p:sp>
      <p:sp>
        <p:nvSpPr>
          <p:cNvPr id="20" name="Oval 19"/>
          <p:cNvSpPr/>
          <p:nvPr/>
        </p:nvSpPr>
        <p:spPr>
          <a:xfrm>
            <a:off x="341456" y="639064"/>
            <a:ext cx="288032" cy="28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b="1" dirty="0">
                <a:latin typeface="Calibri" panose="020F0502020204030204" pitchFamily="34" charset="0"/>
              </a:rPr>
              <a:t>6</a:t>
            </a:r>
            <a:endParaRPr lang="es-CL" b="1" dirty="0">
              <a:latin typeface="Calibri" panose="020F050202020403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2" y="1824821"/>
            <a:ext cx="843217" cy="59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3464" y="2708920"/>
            <a:ext cx="1782272" cy="3528392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TextBox 4"/>
          <p:cNvSpPr txBox="1"/>
          <p:nvPr/>
        </p:nvSpPr>
        <p:spPr>
          <a:xfrm>
            <a:off x="804563" y="1988840"/>
            <a:ext cx="75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" b="1" dirty="0" smtClean="0"/>
              <a:t>17.600</a:t>
            </a:r>
          </a:p>
          <a:p>
            <a:pPr algn="ctr"/>
            <a:r>
              <a:rPr lang="es-CL" sz="800" b="1" dirty="0" smtClean="0"/>
              <a:t>GWh</a:t>
            </a:r>
            <a:endParaRPr lang="es-CL" sz="800" b="1" dirty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8"/>
          <a:stretch/>
        </p:blipFill>
        <p:spPr bwMode="auto">
          <a:xfrm>
            <a:off x="2729414" y="1628800"/>
            <a:ext cx="1099485" cy="41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91" y="1824821"/>
            <a:ext cx="843217" cy="59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38081" y="1988840"/>
            <a:ext cx="75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" b="1" dirty="0" smtClean="0"/>
              <a:t>69.400</a:t>
            </a:r>
          </a:p>
          <a:p>
            <a:pPr algn="ctr"/>
            <a:r>
              <a:rPr lang="es-MX" sz="800" b="1" dirty="0" smtClean="0"/>
              <a:t>GWh</a:t>
            </a:r>
            <a:endParaRPr lang="es-CL" sz="8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08619" y="2276872"/>
            <a:ext cx="393022" cy="0"/>
          </a:xfrm>
          <a:prstGeom prst="straightConnector1">
            <a:avLst/>
          </a:prstGeom>
          <a:ln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964803" y="2276872"/>
            <a:ext cx="393022" cy="0"/>
          </a:xfrm>
          <a:prstGeom prst="straightConnector1">
            <a:avLst/>
          </a:prstGeom>
          <a:ln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942137" y="2327394"/>
            <a:ext cx="271672" cy="1317630"/>
          </a:xfrm>
          <a:prstGeom prst="straightConnector1">
            <a:avLst/>
          </a:prstGeom>
          <a:ln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5558" y="1384176"/>
            <a:ext cx="13911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/>
              <a:t>Sin Interconexión</a:t>
            </a:r>
            <a:endParaRPr lang="es-CL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2532755" y="1384176"/>
            <a:ext cx="13911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smtClean="0"/>
              <a:t>Con Interconexión</a:t>
            </a:r>
            <a:endParaRPr lang="es-CL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4097924" y="2090881"/>
            <a:ext cx="49339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MX" sz="1600" dirty="0"/>
              <a:t>Licitaciones para clientes regulados consideran la energía de ambos sistemas (SIC + SING).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s-MX" sz="1600" dirty="0"/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s-MX" sz="1600" dirty="0"/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MX" sz="1600" dirty="0"/>
              <a:t>Empresas en el SIC pueden participar en el mercado del SING y viceversa.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MX" sz="1600" dirty="0"/>
              <a:t>Nuevos actores.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s-MX" sz="1600" dirty="0"/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s-MX" sz="1600" dirty="0" smtClean="0"/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s-MX" sz="1600" dirty="0" smtClean="0"/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s-MX" sz="1600" dirty="0" smtClean="0"/>
          </a:p>
        </p:txBody>
      </p:sp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843217" cy="59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39552" y="3665027"/>
            <a:ext cx="75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/>
              <a:t>51.800</a:t>
            </a:r>
            <a:endParaRPr lang="es-CL" sz="800" b="1" dirty="0" smtClean="0"/>
          </a:p>
          <a:p>
            <a:pPr algn="ctr"/>
            <a:r>
              <a:rPr lang="es-MX" sz="800" b="1" dirty="0" smtClean="0"/>
              <a:t>GWh</a:t>
            </a:r>
            <a:endParaRPr lang="es-CL" sz="800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187624" y="3861048"/>
            <a:ext cx="393022" cy="0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53013"/>
            <a:ext cx="843217" cy="59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267744" y="3717032"/>
            <a:ext cx="75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/>
              <a:t>69.400</a:t>
            </a:r>
            <a:endParaRPr lang="es-CL" sz="800" b="1" dirty="0" smtClean="0"/>
          </a:p>
          <a:p>
            <a:pPr algn="ctr"/>
            <a:r>
              <a:rPr lang="es-MX" sz="800" b="1" dirty="0" smtClean="0"/>
              <a:t>GWh</a:t>
            </a:r>
            <a:endParaRPr lang="es-CL" sz="800" b="1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810826" y="3861048"/>
            <a:ext cx="393022" cy="0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729414" y="2420888"/>
            <a:ext cx="579424" cy="1224136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558716" y="4504517"/>
            <a:ext cx="1440879" cy="176974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ounded Rectangle 38"/>
          <p:cNvSpPr/>
          <p:nvPr/>
        </p:nvSpPr>
        <p:spPr>
          <a:xfrm>
            <a:off x="4401563" y="2780928"/>
            <a:ext cx="4428492" cy="337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Mayor volumen </a:t>
            </a:r>
            <a:r>
              <a:rPr lang="es-E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precios más competitivos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427984" y="4365104"/>
            <a:ext cx="4428492" cy="337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Mayor oferta </a:t>
            </a:r>
            <a:r>
              <a:rPr lang="es-E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mayor competencia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 smtClean="0"/>
              <a:t>La interconexión representa un gran desafío técnico para el sistema chileno</a:t>
            </a:r>
            <a:endParaRPr lang="es-CL" dirty="0"/>
          </a:p>
        </p:txBody>
      </p:sp>
      <p:sp>
        <p:nvSpPr>
          <p:cNvPr id="11" name="TextBox 10"/>
          <p:cNvSpPr txBox="1"/>
          <p:nvPr/>
        </p:nvSpPr>
        <p:spPr>
          <a:xfrm>
            <a:off x="475197" y="1340768"/>
            <a:ext cx="8193606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MX" sz="1600" dirty="0" smtClean="0"/>
              <a:t>Grandes incertidumbres que enfrenta el proyecto:</a:t>
            </a:r>
          </a:p>
          <a:p>
            <a:pPr marL="800100" lvl="1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1600" dirty="0" smtClean="0"/>
              <a:t>Diferentes topologías.</a:t>
            </a:r>
          </a:p>
          <a:p>
            <a:pPr marL="800100" lvl="1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MX" sz="1600" dirty="0" smtClean="0"/>
              <a:t>Coordinación con muchos proyectos y actores:</a:t>
            </a:r>
          </a:p>
          <a:p>
            <a:pPr marL="1257300" lvl="2" indent="-3429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s-MX" sz="1600" dirty="0" smtClean="0"/>
              <a:t>Proyecto de transmisión Polpaico – Nueva Cardones 500 kV.</a:t>
            </a:r>
          </a:p>
          <a:p>
            <a:pPr marL="1257300" lvl="2" indent="-3429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s-MX" sz="1600" dirty="0" smtClean="0"/>
              <a:t>Línea Changos – </a:t>
            </a:r>
            <a:r>
              <a:rPr lang="es-MX" sz="1600" dirty="0" err="1" smtClean="0"/>
              <a:t>Kapatur</a:t>
            </a:r>
            <a:r>
              <a:rPr lang="es-MX" sz="1600" dirty="0"/>
              <a:t>.</a:t>
            </a:r>
            <a:endParaRPr lang="es-MX" sz="1600" dirty="0" smtClean="0"/>
          </a:p>
          <a:p>
            <a:pPr marL="1257300" lvl="2" indent="-3429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s-MX" sz="1600" dirty="0" smtClean="0"/>
              <a:t>Restricción de transmisión actual en el Norte Chico.</a:t>
            </a:r>
          </a:p>
          <a:p>
            <a:pPr marL="1257300" lvl="2" indent="-342900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s-MX" sz="1600" dirty="0" smtClean="0"/>
              <a:t>Integración de nuevos proyectos ERNC a la espera de las nuevas líneas.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CL" sz="1600" dirty="0"/>
              <a:t>Estudios técnicos requeridos:</a:t>
            </a:r>
          </a:p>
          <a:p>
            <a:pPr marL="800100" lvl="1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1600" dirty="0"/>
              <a:t>Estudios </a:t>
            </a:r>
            <a:r>
              <a:rPr lang="es-CL" sz="1600" dirty="0" smtClean="0"/>
              <a:t>sistémicos</a:t>
            </a:r>
            <a:endParaRPr lang="es-CL" sz="1600" dirty="0"/>
          </a:p>
          <a:p>
            <a:pPr marL="800100" lvl="1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1600" dirty="0"/>
              <a:t>Estudios de </a:t>
            </a:r>
            <a:r>
              <a:rPr lang="es-CL" sz="1600" dirty="0" smtClean="0"/>
              <a:t>estabilidad</a:t>
            </a:r>
            <a:endParaRPr lang="es-CL" sz="1600" dirty="0"/>
          </a:p>
          <a:p>
            <a:pPr marL="800100" lvl="1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1600" dirty="0"/>
              <a:t>Estudios para especificaciones de equipos</a:t>
            </a:r>
          </a:p>
          <a:p>
            <a:pPr marL="800100" lvl="1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1600" dirty="0"/>
              <a:t>Estudios de </a:t>
            </a:r>
            <a:r>
              <a:rPr lang="es-CL" sz="1600" dirty="0" smtClean="0"/>
              <a:t>energización.</a:t>
            </a:r>
            <a:endParaRPr lang="es-CL" sz="1600" dirty="0"/>
          </a:p>
        </p:txBody>
      </p:sp>
      <p:sp>
        <p:nvSpPr>
          <p:cNvPr id="2" name="Rounded Rectangle 1"/>
          <p:cNvSpPr/>
          <p:nvPr/>
        </p:nvSpPr>
        <p:spPr>
          <a:xfrm>
            <a:off x="1655676" y="5517232"/>
            <a:ext cx="6084676" cy="537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Resultados de estudios pueden conllevar nuevas inversiones de </a:t>
            </a:r>
            <a:r>
              <a:rPr lang="es-ES" sz="1600" b="1" dirty="0">
                <a:solidFill>
                  <a:schemeClr val="bg1"/>
                </a:solidFill>
              </a:rPr>
              <a:t>carácter urgente</a:t>
            </a:r>
            <a:r>
              <a:rPr lang="es-ES" sz="1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04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L" dirty="0"/>
              <a:t>La interconexión </a:t>
            </a:r>
            <a:r>
              <a:rPr lang="es-CL" dirty="0" smtClean="0"/>
              <a:t>SIC-SING es indispensable para el desafío de la interconexión regional</a:t>
            </a:r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9" name="Rounded Rectangle 8"/>
          <p:cNvSpPr/>
          <p:nvPr/>
        </p:nvSpPr>
        <p:spPr>
          <a:xfrm>
            <a:off x="323850" y="1491258"/>
            <a:ext cx="3744094" cy="622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¿Está de acuerdo con las interconexiones con otros países</a:t>
            </a:r>
            <a:r>
              <a:rPr lang="es-MX" sz="1600" b="1" dirty="0" smtClean="0"/>
              <a:t>?*</a:t>
            </a:r>
            <a:endParaRPr lang="es-CL" sz="1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355976" y="1491258"/>
            <a:ext cx="4460999" cy="62246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¿</a:t>
            </a:r>
            <a:r>
              <a:rPr lang="es-MX" sz="1600" b="1" dirty="0" smtClean="0"/>
              <a:t>Por qué?</a:t>
            </a:r>
            <a:endParaRPr lang="es-CL" sz="1600" b="1" dirty="0"/>
          </a:p>
        </p:txBody>
      </p:sp>
      <p:sp>
        <p:nvSpPr>
          <p:cNvPr id="11" name="CuadroTexto 14"/>
          <p:cNvSpPr txBox="1"/>
          <p:nvPr/>
        </p:nvSpPr>
        <p:spPr>
          <a:xfrm>
            <a:off x="323528" y="6093296"/>
            <a:ext cx="6886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latin typeface="Calibri" panose="020F0502020204030204" pitchFamily="34" charset="0"/>
              </a:rPr>
              <a:t>*Encuesta Nacional de Energía. Ministerio de Energía – CADEM, 2015</a:t>
            </a:r>
            <a:endParaRPr lang="es-CL" sz="1200" dirty="0">
              <a:latin typeface="Calibri" panose="020F050202020403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804308"/>
              </p:ext>
            </p:extLst>
          </p:nvPr>
        </p:nvGraphicFramePr>
        <p:xfrm>
          <a:off x="-180528" y="2113840"/>
          <a:ext cx="4595191" cy="347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205220"/>
              </p:ext>
            </p:extLst>
          </p:nvPr>
        </p:nvGraphicFramePr>
        <p:xfrm>
          <a:off x="4283968" y="2291424"/>
          <a:ext cx="4651498" cy="3297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59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097462" y="3753416"/>
            <a:ext cx="2410642" cy="2339880"/>
            <a:chOff x="4139952" y="4195949"/>
            <a:chExt cx="2232248" cy="216672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63"/>
            <a:stretch/>
          </p:blipFill>
          <p:spPr bwMode="auto">
            <a:xfrm>
              <a:off x="4139952" y="4195949"/>
              <a:ext cx="2232248" cy="2166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 bwMode="auto">
            <a:xfrm>
              <a:off x="4644008" y="5013176"/>
              <a:ext cx="129614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just" eaLnBrk="1" hangingPunct="1">
                <a:lnSpc>
                  <a:spcPct val="120000"/>
                </a:lnSpc>
                <a:spcAft>
                  <a:spcPts val="600"/>
                </a:spcAft>
                <a:buFont typeface="Arial" pitchFamily="34" charset="0"/>
                <a:buChar char="•"/>
              </a:pPr>
              <a:endParaRPr lang="en-US">
                <a:latin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02683" y="4368862"/>
            <a:ext cx="1601151" cy="1195503"/>
            <a:chOff x="3131840" y="3817672"/>
            <a:chExt cx="1601151" cy="1195503"/>
          </a:xfrm>
        </p:grpSpPr>
        <p:pic>
          <p:nvPicPr>
            <p:cNvPr id="42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56" r="28272" b="55836"/>
            <a:stretch/>
          </p:blipFill>
          <p:spPr bwMode="auto">
            <a:xfrm>
              <a:off x="3131840" y="3817672"/>
              <a:ext cx="1601151" cy="119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456001" y="3898800"/>
              <a:ext cx="1276990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s-CL" sz="1400" b="1" spc="-50" dirty="0" smtClean="0">
                  <a:solidFill>
                    <a:srgbClr val="777777"/>
                  </a:solidFill>
                  <a:latin typeface="Calibri" panose="020F0502020204030204" pitchFamily="34" charset="0"/>
                </a:rPr>
                <a:t>56,4%</a:t>
              </a:r>
              <a:r>
                <a:rPr lang="es-CL" sz="1400" spc="-50" dirty="0" smtClean="0">
                  <a:solidFill>
                    <a:srgbClr val="777777"/>
                  </a:solidFill>
                  <a:latin typeface="Calibri" panose="020F0502020204030204" pitchFamily="34" charset="0"/>
                </a:rPr>
                <a:t> </a:t>
              </a:r>
              <a:r>
                <a:rPr lang="es-CL" sz="1400" spc="-50" dirty="0" smtClean="0">
                  <a:solidFill>
                    <a:srgbClr val="777777"/>
                  </a:solidFill>
                  <a:latin typeface="Corbel" panose="020B0503020204020204" pitchFamily="34" charset="0"/>
                </a:rPr>
                <a:t>Gas Natural</a:t>
              </a:r>
            </a:p>
            <a:p>
              <a:r>
                <a:rPr lang="es-CL" sz="1400" b="1" spc="-50" dirty="0" smtClean="0">
                  <a:solidFill>
                    <a:srgbClr val="777777"/>
                  </a:solidFill>
                  <a:latin typeface="Calibri" panose="020F0502020204030204" pitchFamily="34" charset="0"/>
                </a:rPr>
                <a:t>16,5%</a:t>
              </a:r>
              <a:r>
                <a:rPr lang="es-CL" sz="1400" spc="-50" dirty="0" smtClean="0">
                  <a:solidFill>
                    <a:srgbClr val="777777"/>
                  </a:solidFill>
                  <a:latin typeface="Calibri" panose="020F0502020204030204" pitchFamily="34" charset="0"/>
                </a:rPr>
                <a:t> </a:t>
              </a:r>
              <a:r>
                <a:rPr lang="es-CL" sz="1400" spc="-50" dirty="0" smtClean="0">
                  <a:solidFill>
                    <a:srgbClr val="777777"/>
                  </a:solidFill>
                  <a:latin typeface="Corbel" panose="020B0503020204020204" pitchFamily="34" charset="0"/>
                </a:rPr>
                <a:t>ERNC</a:t>
              </a:r>
            </a:p>
            <a:p>
              <a:r>
                <a:rPr lang="es-CL" sz="1400" b="1" spc="-50" dirty="0" smtClean="0">
                  <a:solidFill>
                    <a:srgbClr val="777777"/>
                  </a:solidFill>
                  <a:latin typeface="Calibri" panose="020F0502020204030204" pitchFamily="34" charset="0"/>
                </a:rPr>
                <a:t>14,9%</a:t>
              </a:r>
              <a:r>
                <a:rPr lang="es-CL" sz="1400" spc="-50" dirty="0" smtClean="0">
                  <a:solidFill>
                    <a:srgbClr val="777777"/>
                  </a:solidFill>
                  <a:latin typeface="Calibri" panose="020F0502020204030204" pitchFamily="34" charset="0"/>
                </a:rPr>
                <a:t> </a:t>
              </a:r>
              <a:r>
                <a:rPr lang="es-CL" sz="1400" spc="-50" dirty="0" smtClean="0">
                  <a:solidFill>
                    <a:srgbClr val="777777"/>
                  </a:solidFill>
                  <a:latin typeface="Corbel" panose="020B0503020204020204" pitchFamily="34" charset="0"/>
                </a:rPr>
                <a:t>Carbón</a:t>
              </a:r>
            </a:p>
            <a:p>
              <a:r>
                <a:rPr lang="es-CL" sz="1400" spc="-50" dirty="0" smtClean="0">
                  <a:solidFill>
                    <a:srgbClr val="777777"/>
                  </a:solidFill>
                  <a:latin typeface="Calibri" panose="020F0502020204030204" pitchFamily="34" charset="0"/>
                </a:rPr>
                <a:t>   </a:t>
              </a:r>
              <a:r>
                <a:rPr lang="es-CL" sz="1400" b="1" spc="-50" dirty="0" smtClean="0">
                  <a:solidFill>
                    <a:srgbClr val="777777"/>
                  </a:solidFill>
                  <a:latin typeface="Calibri" panose="020F0502020204030204" pitchFamily="34" charset="0"/>
                </a:rPr>
                <a:t>5,2%</a:t>
              </a:r>
              <a:r>
                <a:rPr lang="es-CL" sz="1400" spc="-50" dirty="0" smtClean="0">
                  <a:solidFill>
                    <a:srgbClr val="777777"/>
                  </a:solidFill>
                  <a:latin typeface="Calibri" panose="020F0502020204030204" pitchFamily="34" charset="0"/>
                </a:rPr>
                <a:t> </a:t>
              </a:r>
              <a:r>
                <a:rPr lang="es-CL" sz="1400" spc="-50" dirty="0" smtClean="0">
                  <a:solidFill>
                    <a:srgbClr val="777777"/>
                  </a:solidFill>
                  <a:latin typeface="Corbel" panose="020B0503020204020204" pitchFamily="34" charset="0"/>
                </a:rPr>
                <a:t>Nuclear</a:t>
              </a:r>
            </a:p>
            <a:p>
              <a:r>
                <a:rPr lang="es-CL" sz="1400" spc="-50" dirty="0">
                  <a:solidFill>
                    <a:srgbClr val="777777"/>
                  </a:solidFill>
                  <a:latin typeface="Calibri" panose="020F0502020204030204" pitchFamily="34" charset="0"/>
                </a:rPr>
                <a:t> </a:t>
              </a:r>
              <a:r>
                <a:rPr lang="es-CL" sz="1400" spc="-50" dirty="0" smtClean="0">
                  <a:solidFill>
                    <a:srgbClr val="777777"/>
                  </a:solidFill>
                  <a:latin typeface="Calibri" panose="020F0502020204030204" pitchFamily="34" charset="0"/>
                </a:rPr>
                <a:t>  </a:t>
              </a:r>
              <a:r>
                <a:rPr lang="es-CL" sz="1400" b="1" spc="-50" dirty="0" smtClean="0">
                  <a:solidFill>
                    <a:srgbClr val="777777"/>
                  </a:solidFill>
                  <a:latin typeface="Calibri" panose="020F0502020204030204" pitchFamily="34" charset="0"/>
                </a:rPr>
                <a:t>7,0%</a:t>
              </a:r>
              <a:r>
                <a:rPr lang="es-CL" sz="1400" spc="-50" dirty="0" smtClean="0">
                  <a:solidFill>
                    <a:srgbClr val="777777"/>
                  </a:solidFill>
                  <a:latin typeface="Calibri" panose="020F0502020204030204" pitchFamily="34" charset="0"/>
                </a:rPr>
                <a:t> </a:t>
              </a:r>
              <a:r>
                <a:rPr lang="es-CL" sz="1400" spc="-50" dirty="0" smtClean="0">
                  <a:solidFill>
                    <a:srgbClr val="777777"/>
                  </a:solidFill>
                  <a:latin typeface="Corbel" panose="020B0503020204020204" pitchFamily="34" charset="0"/>
                </a:rPr>
                <a:t>Otras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1"/>
          <a:stretch/>
        </p:blipFill>
        <p:spPr bwMode="auto">
          <a:xfrm>
            <a:off x="4211960" y="1239774"/>
            <a:ext cx="4752528" cy="49517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23529" y="332657"/>
            <a:ext cx="6120679" cy="864096"/>
          </a:xfrm>
          <a:noFill/>
        </p:spPr>
        <p:txBody>
          <a:bodyPr/>
          <a:lstStyle/>
          <a:p>
            <a:pPr>
              <a:buNone/>
            </a:pPr>
            <a:r>
              <a:rPr lang="es-ES" sz="2800" dirty="0"/>
              <a:t>E-CL ahora es ENGIE Energía Chile</a:t>
            </a:r>
            <a:endParaRPr lang="es-ES" sz="2800" b="0" dirty="0">
              <a:latin typeface="Corbel" panose="020B0503020204020204" pitchFamily="34" charset="0"/>
            </a:endParaRPr>
          </a:p>
        </p:txBody>
      </p:sp>
      <p:pic>
        <p:nvPicPr>
          <p:cNvPr id="7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t="11113" r="9241" b="-7078"/>
          <a:stretch/>
        </p:blipFill>
        <p:spPr>
          <a:xfrm>
            <a:off x="6945313" y="332655"/>
            <a:ext cx="1863393" cy="8677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772" y="1717991"/>
            <a:ext cx="2736068" cy="40872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4400" b="1" spc="-50" dirty="0" smtClean="0">
                <a:solidFill>
                  <a:schemeClr val="accent5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es-CL" sz="4000" b="1" spc="-50" baseline="30000" dirty="0" smtClean="0">
                <a:solidFill>
                  <a:schemeClr val="accent5"/>
                </a:solidFill>
                <a:latin typeface="Corbel" panose="020B0503020204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er</a:t>
            </a:r>
            <a:endParaRPr lang="es-CL" sz="4400" b="1" spc="-50" dirty="0" smtClean="0">
              <a:solidFill>
                <a:schemeClr val="accent5"/>
              </a:solidFill>
              <a:latin typeface="Corbel" panose="020B0503020204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80000"/>
              </a:lnSpc>
            </a:pPr>
            <a:r>
              <a:rPr lang="es-CL" sz="2000" spc="-50" dirty="0" smtClean="0">
                <a:solidFill>
                  <a:schemeClr val="accent5"/>
                </a:solidFill>
                <a:latin typeface="Corbel" panose="020B0503020204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productor independiente de electricidad en el mundo y líder en servicios de eficiencia energética </a:t>
            </a:r>
          </a:p>
          <a:p>
            <a:pPr>
              <a:lnSpc>
                <a:spcPct val="80000"/>
              </a:lnSpc>
            </a:pPr>
            <a:endParaRPr lang="es-CL" sz="2400" b="1" spc="-50" dirty="0" smtClean="0">
              <a:solidFill>
                <a:schemeClr val="accent5"/>
              </a:solidFill>
              <a:latin typeface="Calibri" panose="020F0502020204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80000"/>
              </a:lnSpc>
            </a:pPr>
            <a:r>
              <a:rPr lang="es-CL" sz="4000" b="1" spc="-50" dirty="0" smtClean="0">
                <a:solidFill>
                  <a:schemeClr val="accent5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115.300</a:t>
            </a:r>
            <a:endParaRPr lang="es-CL" sz="4000" b="1" spc="-50" dirty="0">
              <a:solidFill>
                <a:schemeClr val="accent5"/>
              </a:solidFill>
              <a:latin typeface="Calibri" panose="020F0502020204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80000"/>
              </a:lnSpc>
            </a:pPr>
            <a:r>
              <a:rPr lang="es-CL" sz="2000" spc="-50" dirty="0" smtClean="0">
                <a:solidFill>
                  <a:schemeClr val="accent5"/>
                </a:solidFill>
                <a:latin typeface="Corbel" panose="020B0503020204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MW de capacidad de generación eléctrica instaladas</a:t>
            </a:r>
          </a:p>
          <a:p>
            <a:pPr>
              <a:lnSpc>
                <a:spcPct val="80000"/>
              </a:lnSpc>
            </a:pPr>
            <a:endParaRPr lang="es-CL" sz="2400" b="1" spc="-50" dirty="0" smtClean="0">
              <a:solidFill>
                <a:schemeClr val="accent5"/>
              </a:solidFill>
              <a:latin typeface="Calibri" panose="020F0502020204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80000"/>
              </a:lnSpc>
            </a:pPr>
            <a:r>
              <a:rPr lang="es-CL" sz="4000" b="1" spc="-50" dirty="0" smtClean="0">
                <a:solidFill>
                  <a:schemeClr val="accent5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10.500</a:t>
            </a:r>
            <a:endParaRPr lang="es-CL" sz="4000" b="1" spc="-50" dirty="0">
              <a:solidFill>
                <a:schemeClr val="accent5"/>
              </a:solidFill>
              <a:latin typeface="Calibri" panose="020F0502020204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80000"/>
              </a:lnSpc>
            </a:pPr>
            <a:r>
              <a:rPr lang="es-CL" sz="2000" spc="-50" dirty="0" smtClean="0">
                <a:solidFill>
                  <a:schemeClr val="accent5"/>
                </a:solidFill>
                <a:latin typeface="Corbel" panose="020B0503020204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MW en construcción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35896" y="1196752"/>
            <a:ext cx="2448272" cy="9848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3200" spc="-50" dirty="0" smtClean="0">
                <a:solidFill>
                  <a:schemeClr val="accent6"/>
                </a:solidFill>
                <a:latin typeface="Corbel" panose="020B0503020204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Presente en </a:t>
            </a:r>
          </a:p>
          <a:p>
            <a:pPr>
              <a:lnSpc>
                <a:spcPct val="80000"/>
              </a:lnSpc>
            </a:pPr>
            <a:r>
              <a:rPr lang="es-CL" sz="4800" b="1" spc="-50" dirty="0" smtClean="0">
                <a:solidFill>
                  <a:schemeClr val="accent6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70</a:t>
            </a:r>
            <a:r>
              <a:rPr lang="es-CL" sz="3200" b="1" spc="-50" dirty="0" smtClean="0">
                <a:solidFill>
                  <a:schemeClr val="accent6"/>
                </a:solidFill>
                <a:latin typeface="Calibri" panose="020F05020202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CL" sz="4800" spc="-50" baseline="30000" dirty="0" smtClean="0">
                <a:solidFill>
                  <a:schemeClr val="accent6"/>
                </a:solidFill>
                <a:latin typeface="Corbel" panose="020B0503020204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países</a:t>
            </a:r>
          </a:p>
        </p:txBody>
      </p:sp>
      <p:pic>
        <p:nvPicPr>
          <p:cNvPr id="57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86808"/>
          <a:stretch/>
        </p:blipFill>
        <p:spPr bwMode="auto">
          <a:xfrm>
            <a:off x="3186659" y="3341641"/>
            <a:ext cx="2232248" cy="51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8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2"/>
          <p:cNvPicPr>
            <a:picLocks noChangeAspect="1"/>
          </p:cNvPicPr>
          <p:nvPr/>
        </p:nvPicPr>
        <p:blipFill rotWithShape="1">
          <a:blip r:embed="rId2"/>
          <a:srcRect t="11048"/>
          <a:stretch/>
        </p:blipFill>
        <p:spPr>
          <a:xfrm>
            <a:off x="908512" y="1619129"/>
            <a:ext cx="2408522" cy="4690191"/>
          </a:xfrm>
          <a:prstGeom prst="rect">
            <a:avLst/>
          </a:prstGeom>
        </p:spPr>
      </p:pic>
      <p:sp>
        <p:nvSpPr>
          <p:cNvPr id="6" name="CuadroTexto 13"/>
          <p:cNvSpPr txBox="1"/>
          <p:nvPr/>
        </p:nvSpPr>
        <p:spPr>
          <a:xfrm>
            <a:off x="400285" y="2961238"/>
            <a:ext cx="9380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35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Mejillones</a:t>
            </a:r>
            <a:endParaRPr lang="es-ES" sz="1350" b="1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8" name="CuadroTexto 15"/>
          <p:cNvSpPr txBox="1"/>
          <p:nvPr/>
        </p:nvSpPr>
        <p:spPr>
          <a:xfrm>
            <a:off x="478011" y="3196178"/>
            <a:ext cx="927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Antofagasta</a:t>
            </a: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9" name="CuadroTexto 16"/>
          <p:cNvSpPr txBox="1"/>
          <p:nvPr/>
        </p:nvSpPr>
        <p:spPr>
          <a:xfrm>
            <a:off x="848815" y="4160274"/>
            <a:ext cx="550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Tal tal</a:t>
            </a: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10" name="CuadroTexto 17"/>
          <p:cNvSpPr txBox="1"/>
          <p:nvPr/>
        </p:nvSpPr>
        <p:spPr>
          <a:xfrm>
            <a:off x="2289989" y="255182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Calama</a:t>
            </a: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11" name="CuadroTexto 18"/>
          <p:cNvSpPr txBox="1"/>
          <p:nvPr/>
        </p:nvSpPr>
        <p:spPr>
          <a:xfrm>
            <a:off x="1753275" y="4758315"/>
            <a:ext cx="1298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Diego de Almagro</a:t>
            </a: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12" name="CuadroTexto 20"/>
          <p:cNvSpPr txBox="1"/>
          <p:nvPr/>
        </p:nvSpPr>
        <p:spPr>
          <a:xfrm>
            <a:off x="1658201" y="5240468"/>
            <a:ext cx="8274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5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Copiapó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13" name="CuadroTexto 21"/>
          <p:cNvSpPr txBox="1"/>
          <p:nvPr/>
        </p:nvSpPr>
        <p:spPr>
          <a:xfrm>
            <a:off x="1925436" y="3923321"/>
            <a:ext cx="6270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1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TEN</a:t>
            </a:r>
            <a:endParaRPr lang="es-ES" sz="2100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14" name="CuadroTexto 22"/>
          <p:cNvSpPr txBox="1"/>
          <p:nvPr/>
        </p:nvSpPr>
        <p:spPr>
          <a:xfrm>
            <a:off x="2849101" y="2098118"/>
            <a:ext cx="7328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1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SING</a:t>
            </a:r>
            <a:endParaRPr lang="es-ES" sz="2100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15" name="CuadroTexto 23"/>
          <p:cNvSpPr txBox="1"/>
          <p:nvPr/>
        </p:nvSpPr>
        <p:spPr>
          <a:xfrm>
            <a:off x="2918607" y="5306495"/>
            <a:ext cx="6335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SIC</a:t>
            </a:r>
          </a:p>
        </p:txBody>
      </p:sp>
      <p:sp>
        <p:nvSpPr>
          <p:cNvPr id="3" name="Cerrar llave 2"/>
          <p:cNvSpPr/>
          <p:nvPr/>
        </p:nvSpPr>
        <p:spPr>
          <a:xfrm>
            <a:off x="3620278" y="1619129"/>
            <a:ext cx="170696" cy="1572964"/>
          </a:xfrm>
          <a:prstGeom prst="rightBrac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errar llave 16"/>
          <p:cNvSpPr/>
          <p:nvPr/>
        </p:nvSpPr>
        <p:spPr>
          <a:xfrm>
            <a:off x="3620278" y="4653560"/>
            <a:ext cx="127256" cy="1630534"/>
          </a:xfrm>
          <a:prstGeom prst="rightBrac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L" dirty="0" smtClean="0"/>
              <a:t>La interconexión es clave </a:t>
            </a:r>
            <a:r>
              <a:rPr lang="es-CL" dirty="0"/>
              <a:t>para </a:t>
            </a:r>
            <a:r>
              <a:rPr lang="es-CL" dirty="0" smtClean="0"/>
              <a:t>el desarrollo del país</a:t>
            </a:r>
            <a:endParaRPr lang="es-CL" dirty="0"/>
          </a:p>
        </p:txBody>
      </p:sp>
      <p:sp>
        <p:nvSpPr>
          <p:cNvPr id="28" name="TextBox 27"/>
          <p:cNvSpPr txBox="1"/>
          <p:nvPr/>
        </p:nvSpPr>
        <p:spPr>
          <a:xfrm>
            <a:off x="3842991" y="3573016"/>
            <a:ext cx="250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latin typeface="Calibri" panose="020F0502020204030204" pitchFamily="34" charset="0"/>
              </a:rPr>
              <a:t>Capacidad instalada</a:t>
            </a:r>
            <a:endParaRPr lang="es-CL" sz="2000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88225" y="3573016"/>
            <a:ext cx="222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latin typeface="Calibri" panose="020F0502020204030204" pitchFamily="34" charset="0"/>
              </a:rPr>
              <a:t>Clientes</a:t>
            </a:r>
            <a:endParaRPr lang="es-CL" sz="2000" dirty="0">
              <a:latin typeface="Calibri" panose="020F0502020204030204" pitchFamily="34" charset="0"/>
            </a:endParaRPr>
          </a:p>
        </p:txBody>
      </p:sp>
      <p:sp>
        <p:nvSpPr>
          <p:cNvPr id="30" name="CuadroTexto 14"/>
          <p:cNvSpPr txBox="1"/>
          <p:nvPr/>
        </p:nvSpPr>
        <p:spPr>
          <a:xfrm>
            <a:off x="402991" y="6007095"/>
            <a:ext cx="6886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latin typeface="Calibri" panose="020F0502020204030204" pitchFamily="34" charset="0"/>
              </a:rPr>
              <a:t>Fuente: CNE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3968" y="3152001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4.700 MW</a:t>
            </a:r>
            <a:endParaRPr lang="es-CL" sz="120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8264" y="3073067"/>
            <a:ext cx="1542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17.600 GWh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83968" y="4009171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16.200 MW</a:t>
            </a:r>
            <a:endParaRPr lang="es-CL" sz="120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48264" y="4009171"/>
            <a:ext cx="1542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51.800 GWh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268" y="1488857"/>
            <a:ext cx="2609314" cy="1859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67" y="1438458"/>
            <a:ext cx="2444708" cy="1822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387" y="4112746"/>
            <a:ext cx="3621338" cy="22861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8349" y="4025768"/>
            <a:ext cx="3462828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L" dirty="0"/>
              <a:t>Principales desafíos que enfrenta </a:t>
            </a:r>
            <a:r>
              <a:rPr lang="es-CL" dirty="0" smtClean="0"/>
              <a:t>Chile en </a:t>
            </a:r>
            <a:r>
              <a:rPr lang="es-CL" dirty="0"/>
              <a:t>materia energética*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29572"/>
              </p:ext>
            </p:extLst>
          </p:nvPr>
        </p:nvGraphicFramePr>
        <p:xfrm>
          <a:off x="508223" y="1556792"/>
          <a:ext cx="845626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4"/>
          <p:cNvSpPr txBox="1"/>
          <p:nvPr/>
        </p:nvSpPr>
        <p:spPr>
          <a:xfrm>
            <a:off x="323528" y="6093296"/>
            <a:ext cx="6886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latin typeface="Calibri" panose="020F0502020204030204" pitchFamily="34" charset="0"/>
              </a:rPr>
              <a:t>*Encuesta Nacional de Energía. Ministerio de Energía – CADEM, 2015. Pregunta con respuesta múltiple.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3599" y="1844824"/>
            <a:ext cx="288032" cy="28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b="1" dirty="0" smtClean="0">
                <a:latin typeface="Calibri" panose="020F0502020204030204" pitchFamily="34" charset="0"/>
              </a:rPr>
              <a:t>1</a:t>
            </a:r>
            <a:endParaRPr lang="es-CL" b="1" dirty="0">
              <a:latin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3599" y="2348912"/>
            <a:ext cx="288032" cy="28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b="1" dirty="0" smtClean="0">
                <a:latin typeface="Calibri" panose="020F0502020204030204" pitchFamily="34" charset="0"/>
              </a:rPr>
              <a:t>2</a:t>
            </a:r>
            <a:endParaRPr lang="es-CL" b="1" dirty="0">
              <a:latin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3599" y="2852936"/>
            <a:ext cx="288032" cy="28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b="1" dirty="0" smtClean="0">
                <a:latin typeface="Calibri" panose="020F0502020204030204" pitchFamily="34" charset="0"/>
              </a:rPr>
              <a:t>3</a:t>
            </a:r>
            <a:endParaRPr lang="es-CL" b="1" dirty="0">
              <a:latin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3599" y="3357024"/>
            <a:ext cx="288032" cy="28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b="1" dirty="0" smtClean="0">
                <a:latin typeface="Calibri" panose="020F0502020204030204" pitchFamily="34" charset="0"/>
              </a:rPr>
              <a:t>4</a:t>
            </a:r>
            <a:endParaRPr lang="es-CL" b="1" dirty="0">
              <a:latin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3599" y="4221088"/>
            <a:ext cx="288032" cy="28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b="1" dirty="0" smtClean="0">
                <a:latin typeface="Calibri" panose="020F0502020204030204" pitchFamily="34" charset="0"/>
              </a:rPr>
              <a:t>5</a:t>
            </a:r>
            <a:endParaRPr lang="es-CL" b="1" dirty="0">
              <a:latin typeface="Calibri" panose="020F050202020403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3599" y="4797184"/>
            <a:ext cx="288032" cy="28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b="1" dirty="0" smtClean="0">
                <a:latin typeface="Calibri" panose="020F0502020204030204" pitchFamily="34" charset="0"/>
              </a:rPr>
              <a:t>6</a:t>
            </a:r>
            <a:endParaRPr lang="es-CL" b="1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3789040"/>
            <a:ext cx="3096344" cy="288032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01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452438">
              <a:buNone/>
            </a:pPr>
            <a:r>
              <a:rPr lang="es-MX" dirty="0" smtClean="0"/>
              <a:t>Impulso a energías limpias</a:t>
            </a:r>
            <a:endParaRPr lang="es-CL" dirty="0"/>
          </a:p>
        </p:txBody>
      </p:sp>
      <p:sp>
        <p:nvSpPr>
          <p:cNvPr id="20" name="Oval 19"/>
          <p:cNvSpPr/>
          <p:nvPr/>
        </p:nvSpPr>
        <p:spPr>
          <a:xfrm>
            <a:off x="341456" y="639064"/>
            <a:ext cx="288032" cy="28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b="1" dirty="0" smtClean="0">
                <a:latin typeface="Calibri" panose="020F0502020204030204" pitchFamily="34" charset="0"/>
              </a:rPr>
              <a:t>1</a:t>
            </a:r>
            <a:endParaRPr lang="es-CL" b="1" dirty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39482" y="3284984"/>
            <a:ext cx="968222" cy="3168352"/>
            <a:chOff x="367453" y="1700808"/>
            <a:chExt cx="1324227" cy="4320480"/>
          </a:xfrm>
        </p:grpSpPr>
        <p:pic>
          <p:nvPicPr>
            <p:cNvPr id="14" name="Picture 4" descr="http://www.chilesup.cl/mapa/images/map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67453" y="1700808"/>
              <a:ext cx="1324227" cy="4320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975561" y="3268724"/>
              <a:ext cx="147710" cy="1472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Oval 15"/>
            <p:cNvSpPr/>
            <p:nvPr/>
          </p:nvSpPr>
          <p:spPr>
            <a:xfrm>
              <a:off x="1043609" y="2708918"/>
              <a:ext cx="147710" cy="1472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7" name="TextBox 16"/>
          <p:cNvSpPr txBox="1"/>
          <p:nvPr/>
        </p:nvSpPr>
        <p:spPr>
          <a:xfrm rot="16200000">
            <a:off x="1102665" y="4542416"/>
            <a:ext cx="1480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 err="1" smtClean="0"/>
              <a:t>CMg</a:t>
            </a:r>
            <a:r>
              <a:rPr lang="es-CL" sz="1000" b="1" dirty="0" smtClean="0"/>
              <a:t> (USD/</a:t>
            </a:r>
            <a:r>
              <a:rPr lang="es-CL" sz="1000" b="1" dirty="0" err="1" smtClean="0"/>
              <a:t>MWh</a:t>
            </a:r>
            <a:r>
              <a:rPr lang="es-CL" sz="1000" b="1" dirty="0" smtClean="0"/>
              <a:t>)</a:t>
            </a:r>
            <a:endParaRPr lang="es-CL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20435" y="5949280"/>
            <a:ext cx="1480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 smtClean="0"/>
              <a:t>Horas día</a:t>
            </a:r>
            <a:endParaRPr lang="es-CL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95936" y="3301534"/>
            <a:ext cx="2848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/>
              <a:t>Precio Promedio Diario Q1 2016</a:t>
            </a:r>
            <a:endParaRPr lang="es-CL" sz="1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920129" y="3434333"/>
            <a:ext cx="6217414" cy="3034413"/>
            <a:chOff x="1918934" y="2276872"/>
            <a:chExt cx="6430466" cy="4320479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57042988"/>
                </p:ext>
              </p:extLst>
            </p:nvPr>
          </p:nvGraphicFramePr>
          <p:xfrm>
            <a:off x="1918934" y="2276872"/>
            <a:ext cx="6430466" cy="43204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3991397" y="4524871"/>
              <a:ext cx="3600400" cy="307777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Desacople de precios</a:t>
              </a:r>
              <a:endParaRPr lang="es-CL" sz="1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6225662" y="2781913"/>
              <a:ext cx="0" cy="1680997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headEnd type="triangle" w="lg" len="lg"/>
              <a:tailEnd type="triangle" w="lg" len="lg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16200000">
              <a:off x="5281202" y="3560599"/>
              <a:ext cx="12568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100" b="1" dirty="0" smtClean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</a:rPr>
                <a:t>∆ 44 US$/</a:t>
              </a:r>
              <a:r>
                <a:rPr lang="es-CL" sz="1100" b="1" dirty="0" err="1" smtClean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</a:rPr>
                <a:t>MWh</a:t>
              </a:r>
              <a:endParaRPr lang="es-CL" sz="11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229659"/>
              </p:ext>
            </p:extLst>
          </p:nvPr>
        </p:nvGraphicFramePr>
        <p:xfrm>
          <a:off x="4579535" y="1127046"/>
          <a:ext cx="4320000" cy="235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044200" y="1536990"/>
            <a:ext cx="1718967" cy="42775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r>
              <a:rPr lang="es-CL" sz="1200" b="1" dirty="0" smtClean="0">
                <a:solidFill>
                  <a:schemeClr val="accent3"/>
                </a:solidFill>
                <a:latin typeface="+mj-lt"/>
                <a:cs typeface="Lucida Sans Unicode" pitchFamily="34" charset="0"/>
              </a:rPr>
              <a:t>+ 202% </a:t>
            </a:r>
            <a:r>
              <a:rPr lang="es-CL" sz="1100" dirty="0" smtClean="0">
                <a:solidFill>
                  <a:schemeClr val="accent3"/>
                </a:solidFill>
                <a:latin typeface="+mj-lt"/>
                <a:cs typeface="Lucida Sans Unicode" pitchFamily="34" charset="0"/>
              </a:rPr>
              <a:t>(511 MW)</a:t>
            </a:r>
            <a:endParaRPr lang="es-CL" sz="1200" dirty="0" smtClean="0">
              <a:solidFill>
                <a:schemeClr val="accent3"/>
              </a:solidFill>
              <a:latin typeface="+mj-lt"/>
              <a:cs typeface="Lucida Sans Unicode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0608" y="2060848"/>
            <a:ext cx="1511864" cy="42775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r>
              <a:rPr lang="es-CL" sz="1200" b="1" dirty="0" smtClean="0">
                <a:solidFill>
                  <a:schemeClr val="accent3"/>
                </a:solidFill>
                <a:latin typeface="+mj-lt"/>
                <a:cs typeface="Lucida Sans Unicode" pitchFamily="34" charset="0"/>
              </a:rPr>
              <a:t>+ 112% </a:t>
            </a:r>
            <a:r>
              <a:rPr lang="es-CL" sz="1100" dirty="0" smtClean="0">
                <a:solidFill>
                  <a:schemeClr val="accent3"/>
                </a:solidFill>
                <a:latin typeface="+mj-lt"/>
                <a:cs typeface="Lucida Sans Unicode" pitchFamily="34" charset="0"/>
              </a:rPr>
              <a:t>(858 MW)</a:t>
            </a:r>
            <a:endParaRPr lang="es-CL" sz="1200" dirty="0" smtClean="0">
              <a:solidFill>
                <a:schemeClr val="accent3"/>
              </a:solidFill>
              <a:latin typeface="+mj-lt"/>
              <a:cs typeface="Lucida Sans Unicode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548" y="1412776"/>
            <a:ext cx="44644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MX" sz="1400" dirty="0"/>
              <a:t>Interconexión facilita la inyección de las fuentes ERNC en el Norte Chico.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MX" sz="1400" dirty="0"/>
              <a:t>Permite evacuar energía desde zonas con mucha congestión.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MX" sz="1400" dirty="0"/>
              <a:t>Conexión de nuevas plantas ERNC (más de 1.000 MW en solicitudes de conexión recibidas).</a:t>
            </a:r>
          </a:p>
        </p:txBody>
      </p:sp>
    </p:spTree>
    <p:extLst>
      <p:ext uri="{BB962C8B-B14F-4D97-AF65-F5344CB8AC3E}">
        <p14:creationId xmlns:p14="http://schemas.microsoft.com/office/powerpoint/2010/main" val="25635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452438">
              <a:buNone/>
            </a:pPr>
            <a:r>
              <a:rPr lang="es-MX" dirty="0" smtClean="0"/>
              <a:t>Precio de la electricidad: menor impacto de hidrologías</a:t>
            </a:r>
            <a:endParaRPr lang="es-CL" dirty="0"/>
          </a:p>
        </p:txBody>
      </p:sp>
      <p:sp>
        <p:nvSpPr>
          <p:cNvPr id="20" name="Oval 19"/>
          <p:cNvSpPr/>
          <p:nvPr/>
        </p:nvSpPr>
        <p:spPr>
          <a:xfrm>
            <a:off x="341456" y="639064"/>
            <a:ext cx="288032" cy="28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b="1" dirty="0">
                <a:latin typeface="Calibri" panose="020F0502020204030204" pitchFamily="34" charset="0"/>
              </a:rPr>
              <a:t>2</a:t>
            </a:r>
            <a:endParaRPr lang="es-CL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3588" y="1516722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5"/>
                </a:solidFill>
                <a:latin typeface="Calibri" panose="020F0502020204030204" pitchFamily="34" charset="0"/>
              </a:rPr>
              <a:t>Interconexión reduce los impactos de las variaciones </a:t>
            </a:r>
            <a:r>
              <a:rPr lang="es-CL" sz="20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hidrológicas</a:t>
            </a:r>
            <a:endParaRPr lang="es-CL" sz="200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uadroTexto 14"/>
          <p:cNvSpPr txBox="1"/>
          <p:nvPr/>
        </p:nvSpPr>
        <p:spPr>
          <a:xfrm>
            <a:off x="402991" y="6007095"/>
            <a:ext cx="6886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latin typeface="Calibri" panose="020F0502020204030204" pitchFamily="34" charset="0"/>
              </a:rPr>
              <a:t>Efecto en año 2018.</a:t>
            </a:r>
            <a:endParaRPr lang="es-CL" sz="12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26" y="1916832"/>
            <a:ext cx="6413548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452438">
              <a:buNone/>
            </a:pPr>
            <a:r>
              <a:rPr lang="es-MX" dirty="0" smtClean="0"/>
              <a:t>Precio de la electricidad: menor variabilidad de precios</a:t>
            </a:r>
            <a:endParaRPr lang="es-CL" dirty="0"/>
          </a:p>
        </p:txBody>
      </p:sp>
      <p:sp>
        <p:nvSpPr>
          <p:cNvPr id="20" name="Oval 19"/>
          <p:cNvSpPr/>
          <p:nvPr/>
        </p:nvSpPr>
        <p:spPr>
          <a:xfrm>
            <a:off x="341456" y="639064"/>
            <a:ext cx="288032" cy="28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b="1" dirty="0">
                <a:latin typeface="Calibri" panose="020F0502020204030204" pitchFamily="34" charset="0"/>
              </a:rPr>
              <a:t>2</a:t>
            </a:r>
            <a:endParaRPr lang="es-CL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3588" y="141277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5"/>
                </a:solidFill>
                <a:latin typeface="Calibri" panose="020F0502020204030204" pitchFamily="34" charset="0"/>
              </a:rPr>
              <a:t>Interconexión </a:t>
            </a:r>
            <a:r>
              <a:rPr lang="es-CL" sz="20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también reduce la variabilidad dentro del año </a:t>
            </a:r>
            <a:endParaRPr lang="es-CL" sz="200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Conector recto 4"/>
          <p:cNvCxnSpPr/>
          <p:nvPr/>
        </p:nvCxnSpPr>
        <p:spPr>
          <a:xfrm flipV="1">
            <a:off x="130628" y="2925554"/>
            <a:ext cx="662473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6"/>
          <p:cNvCxnSpPr/>
          <p:nvPr/>
        </p:nvCxnSpPr>
        <p:spPr>
          <a:xfrm flipV="1">
            <a:off x="152397" y="3899049"/>
            <a:ext cx="662473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errar llave 8"/>
          <p:cNvSpPr/>
          <p:nvPr/>
        </p:nvSpPr>
        <p:spPr>
          <a:xfrm>
            <a:off x="6837757" y="2925554"/>
            <a:ext cx="111967" cy="973495"/>
          </a:xfrm>
          <a:prstGeom prst="rightBrace">
            <a:avLst/>
          </a:prstGeom>
          <a:ln w="952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9"/>
          <p:cNvSpPr txBox="1"/>
          <p:nvPr/>
        </p:nvSpPr>
        <p:spPr>
          <a:xfrm>
            <a:off x="7276296" y="3378387"/>
            <a:ext cx="1866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solidFill>
                  <a:schemeClr val="tx2"/>
                </a:solidFill>
              </a:rPr>
              <a:t>Incertidumbre se reduce en un 54%</a:t>
            </a:r>
            <a:endParaRPr lang="es-CL" sz="1600" dirty="0">
              <a:solidFill>
                <a:schemeClr val="tx2"/>
              </a:solidFill>
            </a:endParaRPr>
          </a:p>
        </p:txBody>
      </p:sp>
      <p:sp>
        <p:nvSpPr>
          <p:cNvPr id="12" name="Cerrar llave 10"/>
          <p:cNvSpPr/>
          <p:nvPr/>
        </p:nvSpPr>
        <p:spPr>
          <a:xfrm>
            <a:off x="7130117" y="3367208"/>
            <a:ext cx="146179" cy="531841"/>
          </a:xfrm>
          <a:prstGeom prst="rightBrac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3" name="Conector recto 11"/>
          <p:cNvCxnSpPr/>
          <p:nvPr/>
        </p:nvCxnSpPr>
        <p:spPr>
          <a:xfrm>
            <a:off x="133737" y="3367208"/>
            <a:ext cx="69777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echa derecha 13"/>
          <p:cNvSpPr/>
          <p:nvPr/>
        </p:nvSpPr>
        <p:spPr>
          <a:xfrm rot="2760098">
            <a:off x="6966831" y="2998544"/>
            <a:ext cx="289249" cy="2161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4"/>
          <p:cNvSpPr txBox="1"/>
          <p:nvPr/>
        </p:nvSpPr>
        <p:spPr>
          <a:xfrm>
            <a:off x="402991" y="6007095"/>
            <a:ext cx="6886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latin typeface="Calibri" panose="020F0502020204030204" pitchFamily="34" charset="0"/>
              </a:rPr>
              <a:t>Efecto en base al promedio de las hidrologías, año 2018.</a:t>
            </a:r>
            <a:endParaRPr lang="es-CL" sz="12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9" y="2091874"/>
            <a:ext cx="6267231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8"/>
          <p:cNvSpPr/>
          <p:nvPr/>
        </p:nvSpPr>
        <p:spPr>
          <a:xfrm>
            <a:off x="1" y="3347215"/>
            <a:ext cx="9143999" cy="85612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ángulo 7"/>
          <p:cNvSpPr/>
          <p:nvPr/>
        </p:nvSpPr>
        <p:spPr>
          <a:xfrm>
            <a:off x="2392779" y="2210514"/>
            <a:ext cx="1134166" cy="2732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chemeClr val="accent1"/>
              </a:solidFill>
            </a:endParaRPr>
          </a:p>
        </p:txBody>
      </p:sp>
      <p:sp>
        <p:nvSpPr>
          <p:cNvPr id="10" name="Rectángulo 10"/>
          <p:cNvSpPr/>
          <p:nvPr/>
        </p:nvSpPr>
        <p:spPr>
          <a:xfrm>
            <a:off x="3733801" y="2644351"/>
            <a:ext cx="1163746" cy="25225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chemeClr val="accent1"/>
              </a:solidFill>
            </a:endParaRPr>
          </a:p>
        </p:txBody>
      </p:sp>
      <p:sp>
        <p:nvSpPr>
          <p:cNvPr id="11" name="Rectángulo 14"/>
          <p:cNvSpPr/>
          <p:nvPr/>
        </p:nvSpPr>
        <p:spPr>
          <a:xfrm>
            <a:off x="5181600" y="2502900"/>
            <a:ext cx="1219199" cy="34406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chemeClr val="accent1"/>
              </a:solidFill>
            </a:endParaRPr>
          </a:p>
        </p:txBody>
      </p:sp>
      <p:sp>
        <p:nvSpPr>
          <p:cNvPr id="12" name="Rectángulo 15"/>
          <p:cNvSpPr/>
          <p:nvPr/>
        </p:nvSpPr>
        <p:spPr>
          <a:xfrm>
            <a:off x="6629400" y="2349082"/>
            <a:ext cx="1208120" cy="2652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uadroTexto 21"/>
          <p:cNvSpPr txBox="1"/>
          <p:nvPr/>
        </p:nvSpPr>
        <p:spPr>
          <a:xfrm>
            <a:off x="2331814" y="3359780"/>
            <a:ext cx="1188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latin typeface="Calibri" panose="020F0502020204030204" pitchFamily="34" charset="0"/>
                <a:ea typeface="Arial" charset="0"/>
                <a:cs typeface="Arial" charset="0"/>
              </a:rPr>
              <a:t>US$</a:t>
            </a:r>
          </a:p>
          <a:p>
            <a:pPr algn="ctr"/>
            <a:r>
              <a:rPr lang="es-ES_tradnl" sz="1200" b="1" dirty="0">
                <a:latin typeface="Calibri" panose="020F0502020204030204" pitchFamily="34" charset="0"/>
                <a:ea typeface="Arial" charset="0"/>
                <a:cs typeface="Arial" charset="0"/>
              </a:rPr>
              <a:t>1.100</a:t>
            </a:r>
          </a:p>
          <a:p>
            <a:pPr algn="ctr"/>
            <a:r>
              <a:rPr lang="es-ES_tradnl" sz="1200" b="1" dirty="0" smtClean="0">
                <a:latin typeface="Calibri" panose="020F0502020204030204" pitchFamily="34" charset="0"/>
                <a:ea typeface="Arial" charset="0"/>
                <a:cs typeface="Arial" charset="0"/>
              </a:rPr>
              <a:t>Millones</a:t>
            </a:r>
          </a:p>
          <a:p>
            <a:pPr algn="ctr"/>
            <a:r>
              <a:rPr lang="es-ES_tradnl" sz="1200" b="1" dirty="0" smtClean="0">
                <a:latin typeface="Calibri" panose="020F0502020204030204" pitchFamily="34" charset="0"/>
                <a:ea typeface="Arial" charset="0"/>
                <a:cs typeface="Arial" charset="0"/>
              </a:rPr>
              <a:t>(valor presente)</a:t>
            </a:r>
            <a:endParaRPr lang="es-ES" sz="1200" b="1" dirty="0"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14" name="CuadroTexto 22"/>
          <p:cNvSpPr txBox="1"/>
          <p:nvPr/>
        </p:nvSpPr>
        <p:spPr>
          <a:xfrm>
            <a:off x="3733801" y="3359779"/>
            <a:ext cx="116374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latin typeface="Calibri" panose="020F0502020204030204" pitchFamily="34" charset="0"/>
                <a:ea typeface="Arial" charset="0"/>
                <a:cs typeface="Arial" charset="0"/>
              </a:rPr>
              <a:t>Baja en</a:t>
            </a:r>
            <a:br>
              <a:rPr lang="es-ES_tradnl" sz="1200" b="1" dirty="0">
                <a:latin typeface="Calibri" panose="020F0502020204030204" pitchFamily="34" charset="0"/>
                <a:ea typeface="Arial" charset="0"/>
                <a:cs typeface="Arial" charset="0"/>
              </a:rPr>
            </a:br>
            <a:r>
              <a:rPr lang="es-ES_tradnl" sz="1200" b="1" dirty="0">
                <a:latin typeface="Calibri" panose="020F0502020204030204" pitchFamily="34" charset="0"/>
                <a:ea typeface="Arial" charset="0"/>
                <a:cs typeface="Arial" charset="0"/>
              </a:rPr>
              <a:t>precio</a:t>
            </a:r>
            <a:br>
              <a:rPr lang="es-ES_tradnl" sz="1200" b="1" dirty="0">
                <a:latin typeface="Calibri" panose="020F0502020204030204" pitchFamily="34" charset="0"/>
                <a:ea typeface="Arial" charset="0"/>
                <a:cs typeface="Arial" charset="0"/>
              </a:rPr>
            </a:br>
            <a:r>
              <a:rPr lang="es-ES_tradnl" sz="1200" b="1" dirty="0">
                <a:latin typeface="Calibri" panose="020F0502020204030204" pitchFamily="34" charset="0"/>
                <a:ea typeface="Arial" charset="0"/>
                <a:cs typeface="Arial" charset="0"/>
              </a:rPr>
              <a:t>final de</a:t>
            </a:r>
            <a:br>
              <a:rPr lang="es-ES_tradnl" sz="1200" b="1" dirty="0">
                <a:latin typeface="Calibri" panose="020F0502020204030204" pitchFamily="34" charset="0"/>
                <a:ea typeface="Arial" charset="0"/>
                <a:cs typeface="Arial" charset="0"/>
              </a:rPr>
            </a:br>
            <a:r>
              <a:rPr lang="es-ES_tradnl" sz="1200" b="1" dirty="0">
                <a:latin typeface="Calibri" panose="020F0502020204030204" pitchFamily="34" charset="0"/>
                <a:ea typeface="Arial" charset="0"/>
                <a:cs typeface="Arial" charset="0"/>
              </a:rPr>
              <a:t>energía</a:t>
            </a:r>
          </a:p>
        </p:txBody>
      </p:sp>
      <p:sp>
        <p:nvSpPr>
          <p:cNvPr id="15" name="CuadroTexto 23"/>
          <p:cNvSpPr txBox="1"/>
          <p:nvPr/>
        </p:nvSpPr>
        <p:spPr>
          <a:xfrm>
            <a:off x="5181600" y="3267447"/>
            <a:ext cx="121919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latin typeface="Calibri" panose="020F0502020204030204" pitchFamily="34" charset="0"/>
                <a:ea typeface="Arial" charset="0"/>
                <a:cs typeface="Arial" charset="0"/>
              </a:rPr>
              <a:t>Ahorros</a:t>
            </a:r>
            <a:br>
              <a:rPr lang="es-ES_tradnl" sz="1200" b="1" dirty="0">
                <a:latin typeface="Calibri" panose="020F0502020204030204" pitchFamily="34" charset="0"/>
                <a:ea typeface="Arial" charset="0"/>
                <a:cs typeface="Arial" charset="0"/>
              </a:rPr>
            </a:br>
            <a:r>
              <a:rPr lang="es-ES_tradnl" sz="1200" b="1" dirty="0">
                <a:latin typeface="Calibri" panose="020F0502020204030204" pitchFamily="34" charset="0"/>
                <a:ea typeface="Arial" charset="0"/>
                <a:cs typeface="Arial" charset="0"/>
              </a:rPr>
              <a:t>sistémicos</a:t>
            </a:r>
            <a:br>
              <a:rPr lang="es-ES_tradnl" sz="1200" b="1" dirty="0">
                <a:latin typeface="Calibri" panose="020F0502020204030204" pitchFamily="34" charset="0"/>
                <a:ea typeface="Arial" charset="0"/>
                <a:cs typeface="Arial" charset="0"/>
              </a:rPr>
            </a:br>
            <a:r>
              <a:rPr lang="es-ES_tradnl" sz="1200" b="1" dirty="0">
                <a:latin typeface="Calibri" panose="020F0502020204030204" pitchFamily="34" charset="0"/>
                <a:ea typeface="Arial" charset="0"/>
                <a:cs typeface="Arial" charset="0"/>
              </a:rPr>
              <a:t>frente a </a:t>
            </a:r>
            <a:br>
              <a:rPr lang="es-ES_tradnl" sz="1200" b="1" dirty="0">
                <a:latin typeface="Calibri" panose="020F0502020204030204" pitchFamily="34" charset="0"/>
                <a:ea typeface="Arial" charset="0"/>
                <a:cs typeface="Arial" charset="0"/>
              </a:rPr>
            </a:br>
            <a:r>
              <a:rPr lang="es-ES_tradnl" sz="1200" b="1" dirty="0">
                <a:latin typeface="Calibri" panose="020F0502020204030204" pitchFamily="34" charset="0"/>
                <a:ea typeface="Arial" charset="0"/>
                <a:cs typeface="Arial" charset="0"/>
              </a:rPr>
              <a:t>shocks no</a:t>
            </a:r>
            <a:br>
              <a:rPr lang="es-ES_tradnl" sz="1200" b="1" dirty="0">
                <a:latin typeface="Calibri" panose="020F0502020204030204" pitchFamily="34" charset="0"/>
                <a:ea typeface="Arial" charset="0"/>
                <a:cs typeface="Arial" charset="0"/>
              </a:rPr>
            </a:br>
            <a:r>
              <a:rPr lang="es-ES_tradnl" sz="1200" b="1" dirty="0">
                <a:latin typeface="Calibri" panose="020F0502020204030204" pitchFamily="34" charset="0"/>
                <a:ea typeface="Arial" charset="0"/>
                <a:cs typeface="Arial" charset="0"/>
              </a:rPr>
              <a:t>previsibles</a:t>
            </a:r>
          </a:p>
        </p:txBody>
      </p:sp>
      <p:sp>
        <p:nvSpPr>
          <p:cNvPr id="16" name="CuadroTexto 24"/>
          <p:cNvSpPr txBox="1"/>
          <p:nvPr/>
        </p:nvSpPr>
        <p:spPr>
          <a:xfrm>
            <a:off x="6640480" y="3531880"/>
            <a:ext cx="119704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latin typeface="Calibri" panose="020F0502020204030204" pitchFamily="34" charset="0"/>
                <a:ea typeface="Arial" charset="0"/>
                <a:cs typeface="Arial" charset="0"/>
              </a:rPr>
              <a:t>1,5%</a:t>
            </a:r>
            <a:br>
              <a:rPr lang="es-ES_tradnl" sz="1200" b="1" dirty="0">
                <a:latin typeface="Calibri" panose="020F0502020204030204" pitchFamily="34" charset="0"/>
                <a:ea typeface="Arial" charset="0"/>
                <a:cs typeface="Arial" charset="0"/>
              </a:rPr>
            </a:br>
            <a:r>
              <a:rPr lang="es-ES_tradnl" sz="1200" b="1" dirty="0">
                <a:latin typeface="Calibri" panose="020F0502020204030204" pitchFamily="34" charset="0"/>
                <a:ea typeface="Arial" charset="0"/>
                <a:cs typeface="Arial" charset="0"/>
              </a:rPr>
              <a:t>PIB</a:t>
            </a:r>
          </a:p>
        </p:txBody>
      </p:sp>
      <p:sp>
        <p:nvSpPr>
          <p:cNvPr id="17" name="CuadroTexto 26"/>
          <p:cNvSpPr txBox="1"/>
          <p:nvPr/>
        </p:nvSpPr>
        <p:spPr>
          <a:xfrm>
            <a:off x="2415255" y="4322802"/>
            <a:ext cx="1094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  <a:t>En beneficios</a:t>
            </a:r>
            <a:b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</a:br>
            <a:r>
              <a:rPr lang="es-ES_tradnl" sz="1000" b="1" dirty="0" smtClean="0">
                <a:latin typeface="Calibri" panose="020F0502020204030204" pitchFamily="34" charset="0"/>
                <a:ea typeface="Arial" charset="0"/>
                <a:cs typeface="Arial" charset="0"/>
              </a:rPr>
              <a:t>económicos al </a:t>
            </a:r>
            <a: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  <a:t>país</a:t>
            </a:r>
          </a:p>
        </p:txBody>
      </p:sp>
      <p:sp>
        <p:nvSpPr>
          <p:cNvPr id="18" name="CuadroTexto 27"/>
          <p:cNvSpPr txBox="1"/>
          <p:nvPr/>
        </p:nvSpPr>
        <p:spPr>
          <a:xfrm>
            <a:off x="3733801" y="4766835"/>
            <a:ext cx="115353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  <a:t>Para clientes</a:t>
            </a:r>
            <a:b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</a:br>
            <a: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  <a:t>libres y regulados</a:t>
            </a:r>
          </a:p>
        </p:txBody>
      </p:sp>
      <p:sp>
        <p:nvSpPr>
          <p:cNvPr id="19" name="CuadroTexto 29"/>
          <p:cNvSpPr txBox="1"/>
          <p:nvPr/>
        </p:nvSpPr>
        <p:spPr>
          <a:xfrm>
            <a:off x="5181600" y="4471327"/>
            <a:ext cx="1219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  <a:t>Disminuye el</a:t>
            </a:r>
            <a:b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</a:br>
            <a: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  <a:t>riesgo hidrológico</a:t>
            </a:r>
            <a:r>
              <a:rPr lang="es-ES_tradnl" sz="1000" b="1" dirty="0" smtClean="0">
                <a:latin typeface="Calibri" panose="020F0502020204030204" pitchFamily="34" charset="0"/>
                <a:ea typeface="Arial" charset="0"/>
                <a:cs typeface="Arial" charset="0"/>
              </a:rPr>
              <a:t>.</a:t>
            </a:r>
            <a: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  <a:t/>
            </a:r>
            <a:b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</a:br>
            <a:r>
              <a:rPr lang="es-ES_tradnl" sz="1000" b="1" dirty="0" smtClean="0">
                <a:latin typeface="Calibri" panose="020F0502020204030204" pitchFamily="34" charset="0"/>
                <a:ea typeface="Arial" charset="0"/>
                <a:cs typeface="Arial" charset="0"/>
              </a:rPr>
              <a:t>Disminuye </a:t>
            </a:r>
            <a: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  <a:t>el</a:t>
            </a:r>
            <a:b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</a:br>
            <a: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  <a:t>riesgo de falta de</a:t>
            </a:r>
            <a:b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</a:br>
            <a: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  <a:t>suministro de gas</a:t>
            </a:r>
            <a:r>
              <a:rPr lang="es-ES_tradnl" sz="1000" b="1" dirty="0" smtClean="0">
                <a:latin typeface="Calibri" panose="020F0502020204030204" pitchFamily="34" charset="0"/>
                <a:ea typeface="Arial" charset="0"/>
                <a:cs typeface="Arial" charset="0"/>
              </a:rPr>
              <a:t>.</a:t>
            </a:r>
            <a:endParaRPr lang="es-ES_tradnl" sz="1000" b="1" dirty="0">
              <a:latin typeface="Calibri" panose="020F0502020204030204" pitchFamily="34" charset="0"/>
              <a:ea typeface="Arial" charset="0"/>
              <a:cs typeface="Arial" charset="0"/>
            </a:endParaRPr>
          </a:p>
          <a:p>
            <a: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  <a:t>Se reduce volatilidad</a:t>
            </a:r>
            <a:b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</a:br>
            <a: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  <a:t>de precios en el SIC.</a:t>
            </a:r>
          </a:p>
        </p:txBody>
      </p:sp>
      <p:sp>
        <p:nvSpPr>
          <p:cNvPr id="20" name="CuadroTexto 30"/>
          <p:cNvSpPr txBox="1"/>
          <p:nvPr/>
        </p:nvSpPr>
        <p:spPr>
          <a:xfrm>
            <a:off x="6658146" y="4293096"/>
            <a:ext cx="1179374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  <a:t>Efecto</a:t>
            </a:r>
            <a:b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</a:br>
            <a: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  <a:t>macroeconómico</a:t>
            </a:r>
            <a:b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</a:br>
            <a:r>
              <a:rPr lang="es-ES_tradnl" sz="1000" b="1" dirty="0">
                <a:latin typeface="Calibri" panose="020F0502020204030204" pitchFamily="34" charset="0"/>
                <a:ea typeface="Arial" charset="0"/>
                <a:cs typeface="Arial" charset="0"/>
              </a:rPr>
              <a:t>esperable</a:t>
            </a:r>
          </a:p>
        </p:txBody>
      </p:sp>
      <p:sp>
        <p:nvSpPr>
          <p:cNvPr id="21" name="CuadroTexto 40"/>
          <p:cNvSpPr txBox="1"/>
          <p:nvPr/>
        </p:nvSpPr>
        <p:spPr>
          <a:xfrm>
            <a:off x="367226" y="3485713"/>
            <a:ext cx="1661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Helvetica" charset="0"/>
                <a:cs typeface="Helvetica" charset="0"/>
              </a:rPr>
              <a:t>BENEFICIOS</a:t>
            </a:r>
          </a:p>
          <a:p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Helvetica" charset="0"/>
                <a:cs typeface="Helvetica" charset="0"/>
              </a:rPr>
              <a:t>ECON</a:t>
            </a:r>
            <a:r>
              <a:rPr lang="es-ES_tradn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Helvetica" charset="0"/>
                <a:cs typeface="Helvetica" charset="0"/>
              </a:rPr>
              <a:t>ÓMICOS</a:t>
            </a:r>
            <a:endParaRPr lang="es-CL" sz="15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95356" y="2209800"/>
            <a:ext cx="111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54214" y="2638766"/>
            <a:ext cx="114333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latin typeface="Calibri" panose="020F0502020204030204" pitchFamily="34" charset="0"/>
              </a:rPr>
              <a:t>2</a:t>
            </a:r>
            <a:endParaRPr lang="es-CL" sz="3200" b="1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2489652"/>
            <a:ext cx="12191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latin typeface="Calibri" panose="020F0502020204030204" pitchFamily="34" charset="0"/>
              </a:rPr>
              <a:t>3</a:t>
            </a:r>
            <a:endParaRPr lang="es-CL" sz="3200" b="1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9400" y="2351963"/>
            <a:ext cx="118075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latin typeface="Calibri" panose="020F0502020204030204" pitchFamily="34" charset="0"/>
              </a:rPr>
              <a:t>4</a:t>
            </a:r>
            <a:endParaRPr lang="es-CL" sz="3200" b="1" dirty="0">
              <a:latin typeface="Calibri" panose="020F0502020204030204" pitchFamily="34" charset="0"/>
            </a:endParaRPr>
          </a:p>
        </p:txBody>
      </p:sp>
      <p:sp>
        <p:nvSpPr>
          <p:cNvPr id="27" name="CuadroTexto 14"/>
          <p:cNvSpPr txBox="1"/>
          <p:nvPr/>
        </p:nvSpPr>
        <p:spPr>
          <a:xfrm>
            <a:off x="402991" y="6007095"/>
            <a:ext cx="6886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latin typeface="Calibri" panose="020F0502020204030204" pitchFamily="34" charset="0"/>
              </a:rPr>
              <a:t>Fuente: CNE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27025" y="333374"/>
            <a:ext cx="8489950" cy="899381"/>
          </a:xfrm>
        </p:spPr>
        <p:txBody>
          <a:bodyPr/>
          <a:lstStyle/>
          <a:p>
            <a:pPr indent="452438">
              <a:buNone/>
            </a:pPr>
            <a:r>
              <a:rPr lang="es-MX" dirty="0" smtClean="0"/>
              <a:t>Precio de la electricidad: beneficios para el país</a:t>
            </a:r>
            <a:endParaRPr lang="es-CL" dirty="0"/>
          </a:p>
        </p:txBody>
      </p:sp>
      <p:sp>
        <p:nvSpPr>
          <p:cNvPr id="29" name="Oval 28"/>
          <p:cNvSpPr/>
          <p:nvPr/>
        </p:nvSpPr>
        <p:spPr>
          <a:xfrm>
            <a:off x="341456" y="639064"/>
            <a:ext cx="288032" cy="28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b="1" dirty="0">
                <a:latin typeface="Calibri" panose="020F0502020204030204" pitchFamily="34" charset="0"/>
              </a:rPr>
              <a:t>2</a:t>
            </a:r>
            <a:endParaRPr lang="es-CL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59" y="1766717"/>
            <a:ext cx="6846401" cy="3822523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452438">
              <a:buNone/>
            </a:pPr>
            <a:r>
              <a:rPr lang="es-MX" dirty="0" smtClean="0"/>
              <a:t>Asegurar abastecimiento en todo el país</a:t>
            </a:r>
            <a:endParaRPr lang="es-CL" dirty="0"/>
          </a:p>
        </p:txBody>
      </p:sp>
      <p:sp>
        <p:nvSpPr>
          <p:cNvPr id="20" name="Oval 19"/>
          <p:cNvSpPr/>
          <p:nvPr/>
        </p:nvSpPr>
        <p:spPr>
          <a:xfrm>
            <a:off x="341456" y="639064"/>
            <a:ext cx="288032" cy="28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b="1" dirty="0" smtClean="0">
                <a:latin typeface="Calibri" panose="020F0502020204030204" pitchFamily="34" charset="0"/>
              </a:rPr>
              <a:t>3</a:t>
            </a:r>
            <a:endParaRPr lang="es-CL" b="1" dirty="0">
              <a:latin typeface="Calibri" panose="020F0502020204030204" pitchFamily="34" charset="0"/>
            </a:endParaRPr>
          </a:p>
        </p:txBody>
      </p:sp>
      <p:sp>
        <p:nvSpPr>
          <p:cNvPr id="8" name="CuadroTexto 14"/>
          <p:cNvSpPr txBox="1"/>
          <p:nvPr/>
        </p:nvSpPr>
        <p:spPr>
          <a:xfrm>
            <a:off x="485472" y="6053969"/>
            <a:ext cx="6886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latin typeface="Calibri" panose="020F0502020204030204" pitchFamily="34" charset="0"/>
              </a:rPr>
              <a:t>Efecto en año 2019.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49331" y="2755470"/>
            <a:ext cx="2876362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Calibri" panose="020F0502020204030204" pitchFamily="34" charset="0"/>
              </a:rPr>
              <a:t>Aporte de generación al SIC cuando no hay generación hidro</a:t>
            </a:r>
            <a:endParaRPr lang="es-CL" sz="1400" dirty="0">
              <a:latin typeface="Calibri" panose="020F050202020403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23928" y="2933585"/>
            <a:ext cx="504056" cy="21983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ounded Rectangle 11"/>
          <p:cNvSpPr/>
          <p:nvPr/>
        </p:nvSpPr>
        <p:spPr>
          <a:xfrm>
            <a:off x="1331640" y="4566934"/>
            <a:ext cx="287636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Calibri" panose="020F0502020204030204" pitchFamily="34" charset="0"/>
              </a:rPr>
              <a:t>Aporte de generación hidro al SING</a:t>
            </a:r>
            <a:endParaRPr lang="es-CL" sz="1400" dirty="0">
              <a:latin typeface="Calibri" panose="020F050202020403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4499992" y="4721334"/>
            <a:ext cx="504056" cy="219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2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IE_Blue">
  <a:themeElements>
    <a:clrScheme name="ENGIE_2">
      <a:dk1>
        <a:srgbClr val="424242"/>
      </a:dk1>
      <a:lt1>
        <a:sysClr val="window" lastClr="FFFFFF"/>
      </a:lt1>
      <a:dk2>
        <a:srgbClr val="000000"/>
      </a:dk2>
      <a:lt2>
        <a:srgbClr val="B1B1B1"/>
      </a:lt2>
      <a:accent1>
        <a:srgbClr val="00AAFF"/>
      </a:accent1>
      <a:accent2>
        <a:srgbClr val="96BE0F"/>
      </a:accent2>
      <a:accent3>
        <a:srgbClr val="F07D00"/>
      </a:accent3>
      <a:accent4>
        <a:srgbClr val="E62D87"/>
      </a:accent4>
      <a:accent5>
        <a:srgbClr val="910F7D"/>
      </a:accent5>
      <a:accent6>
        <a:srgbClr val="0078BE"/>
      </a:accent6>
      <a:hlink>
        <a:srgbClr val="424242"/>
      </a:hlink>
      <a:folHlink>
        <a:srgbClr val="424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GIE_Green">
  <a:themeElements>
    <a:clrScheme name="ENGIE_2">
      <a:dk1>
        <a:srgbClr val="424242"/>
      </a:dk1>
      <a:lt1>
        <a:sysClr val="window" lastClr="FFFFFF"/>
      </a:lt1>
      <a:dk2>
        <a:srgbClr val="000000"/>
      </a:dk2>
      <a:lt2>
        <a:srgbClr val="B1B1B1"/>
      </a:lt2>
      <a:accent1>
        <a:srgbClr val="00AAFF"/>
      </a:accent1>
      <a:accent2>
        <a:srgbClr val="96BE0F"/>
      </a:accent2>
      <a:accent3>
        <a:srgbClr val="F07D00"/>
      </a:accent3>
      <a:accent4>
        <a:srgbClr val="E62D87"/>
      </a:accent4>
      <a:accent5>
        <a:srgbClr val="910F7D"/>
      </a:accent5>
      <a:accent6>
        <a:srgbClr val="0078BE"/>
      </a:accent6>
      <a:hlink>
        <a:srgbClr val="424242"/>
      </a:hlink>
      <a:folHlink>
        <a:srgbClr val="424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GIE_Orange">
  <a:themeElements>
    <a:clrScheme name="ENGIE_2">
      <a:dk1>
        <a:srgbClr val="424242"/>
      </a:dk1>
      <a:lt1>
        <a:sysClr val="window" lastClr="FFFFFF"/>
      </a:lt1>
      <a:dk2>
        <a:srgbClr val="000000"/>
      </a:dk2>
      <a:lt2>
        <a:srgbClr val="B1B1B1"/>
      </a:lt2>
      <a:accent1>
        <a:srgbClr val="00AAFF"/>
      </a:accent1>
      <a:accent2>
        <a:srgbClr val="96BE0F"/>
      </a:accent2>
      <a:accent3>
        <a:srgbClr val="F07D00"/>
      </a:accent3>
      <a:accent4>
        <a:srgbClr val="E62D87"/>
      </a:accent4>
      <a:accent5>
        <a:srgbClr val="910F7D"/>
      </a:accent5>
      <a:accent6>
        <a:srgbClr val="0078BE"/>
      </a:accent6>
      <a:hlink>
        <a:srgbClr val="424242"/>
      </a:hlink>
      <a:folHlink>
        <a:srgbClr val="424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GIE_Purple">
  <a:themeElements>
    <a:clrScheme name="ENGIE_2">
      <a:dk1>
        <a:srgbClr val="424242"/>
      </a:dk1>
      <a:lt1>
        <a:sysClr val="window" lastClr="FFFFFF"/>
      </a:lt1>
      <a:dk2>
        <a:srgbClr val="000000"/>
      </a:dk2>
      <a:lt2>
        <a:srgbClr val="B1B1B1"/>
      </a:lt2>
      <a:accent1>
        <a:srgbClr val="00AAFF"/>
      </a:accent1>
      <a:accent2>
        <a:srgbClr val="96BE0F"/>
      </a:accent2>
      <a:accent3>
        <a:srgbClr val="F07D00"/>
      </a:accent3>
      <a:accent4>
        <a:srgbClr val="E62D87"/>
      </a:accent4>
      <a:accent5>
        <a:srgbClr val="910F7D"/>
      </a:accent5>
      <a:accent6>
        <a:srgbClr val="0078BE"/>
      </a:accent6>
      <a:hlink>
        <a:srgbClr val="424242"/>
      </a:hlink>
      <a:folHlink>
        <a:srgbClr val="424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F4620A85C8FB46967FC77EDEAA07B0" ma:contentTypeVersion="1" ma:contentTypeDescription="Create a new document." ma:contentTypeScope="" ma:versionID="6425c92e9a3562cb592bdb4bee8b270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b929325612f187bb4f85b18130d01a7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C48387D-8164-4B9C-9DE4-2C8EBAE0D5A4}">
  <ds:schemaRefs>
    <ds:schemaRef ds:uri="http://purl.org/dc/terms/"/>
    <ds:schemaRef ds:uri="http://schemas.microsoft.com/sharepoint/v3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A7D9840-073C-430B-8421-04413D8D3E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D54722-BAAE-4FE4-B7A2-4CD4407E1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ENGIE_4-3_EN_SANS_BANDEAU (1)</Template>
  <TotalTime>6225</TotalTime>
  <Words>637</Words>
  <Application>Microsoft Office PowerPoint</Application>
  <PresentationFormat>On-screen Show (4:3)</PresentationFormat>
  <Paragraphs>150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Corbel</vt:lpstr>
      <vt:lpstr>Ebrima</vt:lpstr>
      <vt:lpstr>Helvetica</vt:lpstr>
      <vt:lpstr>Lucida Sans Unicode</vt:lpstr>
      <vt:lpstr>Wingdings</vt:lpstr>
      <vt:lpstr>ENGIE_Blue</vt:lpstr>
      <vt:lpstr>ENGIE_Green</vt:lpstr>
      <vt:lpstr>ENGIE_Orange</vt:lpstr>
      <vt:lpstr>ENGIE_Purple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ENGIE</Manager>
  <Company>GDF SUEZ - Energy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ENGIE</dc:subject>
  <dc:creator>Arce, Juan Pablo(SH)</dc:creator>
  <cp:lastModifiedBy>Raby, Mauricio</cp:lastModifiedBy>
  <cp:revision>182</cp:revision>
  <dcterms:created xsi:type="dcterms:W3CDTF">2015-11-06T13:26:17Z</dcterms:created>
  <dcterms:modified xsi:type="dcterms:W3CDTF">2016-06-17T18:42:48Z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0x01010009F4620A85C8FB46967FC77EDEAA07B0</vt:lpwstr>
  </property>
</Properties>
</file>