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9" r:id="rId16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9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DBE95C-3744-4238-89F9-918F53731557}" type="datetimeFigureOut">
              <a:rPr lang="es-CL"/>
              <a:pPr>
                <a:defRPr/>
              </a:pPr>
              <a:t>18-06-2016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A15C-A6C6-4A2E-A210-F7869D3F92C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A15C-A6C6-4A2E-A210-F7869D3F92C9}" type="slidenum">
              <a:rPr lang="es-CL" smtClean="0"/>
              <a:pPr>
                <a:defRPr/>
              </a:pPr>
              <a:t>9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4694-6E6D-4914-B12E-3B5145F5899F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0337D-5D8D-4ED1-B168-82AAAAF71D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776D-D114-4575-BB53-7775B9A043AD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3D33-7CA2-4B37-BFD2-09D33CD3CF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7EFF-A932-48E4-92F1-659CFC07D014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48F1-87E6-47B0-9BAC-C75CB02E14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178C-72D8-4E72-9EE2-EEEC752CE166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4A15-2E67-44FA-B2CB-2D775D0191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F738-9F0E-40DA-9941-C283D29C66EE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26E6-BD66-4708-8D67-58BBBBB453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26548-4CE0-459E-A00B-2966D958FDB9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DBBB-96DE-4859-9D8D-6F1BB2347E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DFB3-6262-4724-9924-8CFFA4E75A17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33F1-AA83-4944-AB78-E31440F7AC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F472-3A53-4F4F-9F71-BCD86B2D2365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7351-5E97-484D-B887-A9629B55F5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E12BB-847D-4E18-99E6-0BFE3B81146F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5C18-B4DA-4CA3-A8D4-43DEB2F964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115C-8F7E-4B96-BA17-655F00E67196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A0C1-9E92-47CC-B624-0240574771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2AC2-6BBB-4B0D-9EB1-153CE4338652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EF17-5950-4C8A-8F73-5B059CBF1A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38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638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15BC3-708A-46B8-8B2C-0B6BAB5B34C7}" type="datetimeFigureOut">
              <a:rPr lang="es-ES"/>
              <a:pPr>
                <a:defRPr/>
              </a:pPr>
              <a:t>18/06/2016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1D312-67DF-4759-9880-A3811C83BE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639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png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png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.jpeg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gif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png"/><Relationship Id="rId5" Type="http://schemas.openxmlformats.org/officeDocument/2006/relationships/hyperlink" Target="mailto:clroa@udec.cl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hyperlink" Target="mailto:clroa@udec.cl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3.jpeg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24 Grupo"/>
          <p:cNvGrpSpPr>
            <a:grpSpLocks/>
          </p:cNvGrpSpPr>
          <p:nvPr/>
        </p:nvGrpSpPr>
        <p:grpSpPr bwMode="auto">
          <a:xfrm>
            <a:off x="395288" y="188913"/>
            <a:ext cx="8197850" cy="6294437"/>
            <a:chOff x="446673" y="188640"/>
            <a:chExt cx="8197295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1026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444328" y="971448"/>
              <a:ext cx="219964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100">
                  <a:latin typeface="Constantia" pitchFamily="18" charset="0"/>
                </a:rPr>
                <a:t>Departamento Ingeniería  Eléctrica</a:t>
              </a:r>
            </a:p>
            <a:p>
              <a:pPr algn="r"/>
              <a:r>
                <a:rPr lang="es-ES_tradnl" sz="110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547813" y="2780928"/>
            <a:ext cx="6048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800" b="1" dirty="0" smtClean="0">
                <a:solidFill>
                  <a:srgbClr val="FF0000"/>
                </a:solidFill>
                <a:latin typeface="Constantia" pitchFamily="18" charset="0"/>
              </a:rPr>
              <a:t>INTERCONEXIÓN SIC – SING</a:t>
            </a:r>
          </a:p>
          <a:p>
            <a:pPr algn="ctr"/>
            <a:r>
              <a:rPr lang="es-CL" sz="2800" b="1" dirty="0" smtClean="0">
                <a:solidFill>
                  <a:srgbClr val="FF0000"/>
                </a:solidFill>
                <a:latin typeface="Constantia" pitchFamily="18" charset="0"/>
              </a:rPr>
              <a:t>Oportunidades y Desafíos de la Integración</a:t>
            </a:r>
            <a:endParaRPr lang="es-CL" sz="2800" dirty="0">
              <a:solidFill>
                <a:srgbClr val="CC0000"/>
              </a:solidFill>
              <a:latin typeface="Constantia" pitchFamily="18" charset="0"/>
            </a:endParaRPr>
          </a:p>
        </p:txBody>
      </p:sp>
      <p:sp>
        <p:nvSpPr>
          <p:cNvPr id="1030" name="13 CuadroTexto"/>
          <p:cNvSpPr txBox="1">
            <a:spLocks noChangeArrowheads="1"/>
          </p:cNvSpPr>
          <p:nvPr/>
        </p:nvSpPr>
        <p:spPr bwMode="auto">
          <a:xfrm>
            <a:off x="5580063" y="5445125"/>
            <a:ext cx="2455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CL" dirty="0">
                <a:solidFill>
                  <a:srgbClr val="00B050"/>
                </a:solidFill>
                <a:latin typeface="Constantia" pitchFamily="18" charset="0"/>
              </a:rPr>
              <a:t>Claudio Roa Sepúlveda</a:t>
            </a:r>
          </a:p>
          <a:p>
            <a:pPr algn="r"/>
            <a:r>
              <a:rPr lang="es-CL" dirty="0">
                <a:solidFill>
                  <a:srgbClr val="00B050"/>
                </a:solidFill>
                <a:latin typeface="Constantia" pitchFamily="18" charset="0"/>
              </a:rPr>
              <a:t>Junio </a:t>
            </a:r>
            <a:r>
              <a:rPr lang="es-CL" dirty="0" smtClean="0">
                <a:solidFill>
                  <a:srgbClr val="00B050"/>
                </a:solidFill>
                <a:latin typeface="Constantia" pitchFamily="18" charset="0"/>
              </a:rPr>
              <a:t>2016</a:t>
            </a:r>
            <a:endParaRPr lang="es-CL" dirty="0">
              <a:solidFill>
                <a:srgbClr val="00B050"/>
              </a:solidFill>
              <a:latin typeface="Constantia" pitchFamily="18" charset="0"/>
            </a:endParaRPr>
          </a:p>
        </p:txBody>
      </p:sp>
      <p:pic>
        <p:nvPicPr>
          <p:cNvPr id="1037" name="Picture 13" descr="Revista Nueva Minería &amp; Energí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725144"/>
            <a:ext cx="2238375" cy="790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3250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Concesiones </a:t>
            </a:r>
            <a:r>
              <a:rPr lang="es-CL" dirty="0"/>
              <a:t>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Un ejemplo de CPF para FV</a:t>
            </a:r>
          </a:p>
        </p:txBody>
      </p:sp>
      <p:pic>
        <p:nvPicPr>
          <p:cNvPr id="13" name="8 Imag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2708920"/>
            <a:ext cx="62150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2699792" y="3212976"/>
            <a:ext cx="143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Alto ROCOF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5" name="14 Conector recto de flecha"/>
          <p:cNvCxnSpPr>
            <a:stCxn id="11" idx="2"/>
          </p:cNvCxnSpPr>
          <p:nvPr/>
        </p:nvCxnSpPr>
        <p:spPr>
          <a:xfrm flipH="1">
            <a:off x="2483768" y="3582308"/>
            <a:ext cx="935324" cy="422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403648" y="5445224"/>
            <a:ext cx="1235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Bajo Nadir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8" name="17 Conector recto de flecha"/>
          <p:cNvCxnSpPr>
            <a:stCxn id="16" idx="0"/>
          </p:cNvCxnSpPr>
          <p:nvPr/>
        </p:nvCxnSpPr>
        <p:spPr>
          <a:xfrm flipV="1">
            <a:off x="2021510" y="4653136"/>
            <a:ext cx="53426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4355976" y="3573016"/>
            <a:ext cx="2327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Rápida Estabilización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21" name="20 Conector recto de flecha"/>
          <p:cNvCxnSpPr>
            <a:stCxn id="19" idx="2"/>
          </p:cNvCxnSpPr>
          <p:nvPr/>
        </p:nvCxnSpPr>
        <p:spPr>
          <a:xfrm flipH="1">
            <a:off x="4427984" y="3942348"/>
            <a:ext cx="1091516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6322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Concesiones </a:t>
            </a:r>
            <a:r>
              <a:rPr lang="es-CL" dirty="0"/>
              <a:t>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2448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la localización de los </a:t>
            </a:r>
            <a:r>
              <a:rPr lang="es-CL" sz="2000" b="1" dirty="0" err="1" smtClean="0">
                <a:solidFill>
                  <a:srgbClr val="FF0000"/>
                </a:solidFill>
                <a:latin typeface="Constantia" pitchFamily="18" charset="0"/>
              </a:rPr>
              <a:t>CDCs</a:t>
            </a:r>
            <a:endParaRPr lang="es-CL" sz="2000" b="1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1052736"/>
            <a:ext cx="112395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1159776" y="3513782"/>
            <a:ext cx="2880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FFC000"/>
                </a:solidFill>
                <a:latin typeface="+mn-lt"/>
              </a:rPr>
              <a:t>Actual:</a:t>
            </a:r>
          </a:p>
          <a:p>
            <a:endParaRPr lang="es-CL" dirty="0">
              <a:solidFill>
                <a:srgbClr val="FFC000"/>
              </a:solidFill>
              <a:latin typeface="+mn-lt"/>
            </a:endParaRPr>
          </a:p>
          <a:p>
            <a:r>
              <a:rPr lang="es-CL" dirty="0" smtClean="0">
                <a:solidFill>
                  <a:srgbClr val="FFC000"/>
                </a:solidFill>
                <a:latin typeface="+mn-lt"/>
              </a:rPr>
              <a:t>SING: Principal + Respaldo</a:t>
            </a:r>
          </a:p>
          <a:p>
            <a:r>
              <a:rPr lang="es-CL" dirty="0" smtClean="0">
                <a:solidFill>
                  <a:srgbClr val="FFC000"/>
                </a:solidFill>
                <a:latin typeface="+mn-lt"/>
              </a:rPr>
              <a:t>SIC:</a:t>
            </a:r>
            <a:r>
              <a:rPr lang="es-CL" dirty="0">
                <a:solidFill>
                  <a:srgbClr val="FFC000"/>
                </a:solidFill>
                <a:latin typeface="+mn-lt"/>
              </a:rPr>
              <a:t> Principal + Respaldo</a:t>
            </a:r>
          </a:p>
        </p:txBody>
      </p:sp>
      <p:sp>
        <p:nvSpPr>
          <p:cNvPr id="17" name="16 Elipse"/>
          <p:cNvSpPr/>
          <p:nvPr/>
        </p:nvSpPr>
        <p:spPr>
          <a:xfrm>
            <a:off x="4139952" y="1196752"/>
            <a:ext cx="864096" cy="3600400"/>
          </a:xfrm>
          <a:prstGeom prst="ellipse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6" name="15 Conector recto de flecha"/>
          <p:cNvCxnSpPr>
            <a:stCxn id="14" idx="3"/>
          </p:cNvCxnSpPr>
          <p:nvPr/>
        </p:nvCxnSpPr>
        <p:spPr>
          <a:xfrm flipV="1">
            <a:off x="4040501" y="3429000"/>
            <a:ext cx="531499" cy="6849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228184" y="3429000"/>
            <a:ext cx="1061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7030A0"/>
                </a:solidFill>
                <a:latin typeface="+mn-lt"/>
              </a:rPr>
              <a:t>¿Futuro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?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flipH="1" flipV="1">
            <a:off x="4572000" y="3429000"/>
            <a:ext cx="1728192" cy="720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 flipV="1">
            <a:off x="4572000" y="1988840"/>
            <a:ext cx="1728192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 flipV="1">
            <a:off x="4499992" y="4149080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300192" y="4006805"/>
            <a:ext cx="125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7030A0"/>
                </a:solidFill>
                <a:latin typeface="+mn-lt"/>
              </a:rPr>
              <a:t>Principal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r>
              <a:rPr lang="es-CL" dirty="0" smtClean="0">
                <a:solidFill>
                  <a:srgbClr val="7030A0"/>
                </a:solidFill>
                <a:latin typeface="+mn-lt"/>
              </a:rPr>
              <a:t>Regionales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580112" y="48691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¿</a:t>
            </a:r>
            <a:r>
              <a:rPr lang="es-CL" dirty="0" smtClean="0">
                <a:solidFill>
                  <a:srgbClr val="00B050"/>
                </a:solidFill>
                <a:latin typeface="+mn-lt"/>
              </a:rPr>
              <a:t>Respaldo</a:t>
            </a:r>
            <a:r>
              <a:rPr lang="es-CL" dirty="0" smtClean="0">
                <a:solidFill>
                  <a:srgbClr val="00B050"/>
                </a:solidFill>
                <a:latin typeface="+mn-lt"/>
              </a:rPr>
              <a:t>?</a:t>
            </a:r>
          </a:p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En regionales u otro?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/>
      <p:bldP spid="19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7346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312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</a:t>
            </a:r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Despachadores</a:t>
            </a:r>
            <a:endParaRPr lang="es-CL" sz="2000" b="1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47664" y="2920876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L" dirty="0" smtClean="0">
                <a:solidFill>
                  <a:srgbClr val="7030A0"/>
                </a:solidFill>
                <a:latin typeface="+mn-lt"/>
              </a:rPr>
              <a:t>Desde mi perspectiva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, un aspecto importante de considerar.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No se tiene conocimiento previo de manejo de interconexiones grandes.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Solo nuevos circuitos en 500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kV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 y una línea hacia Argentina con baja transferencia.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8370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312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</a:t>
            </a:r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Despachadores</a:t>
            </a:r>
            <a:endParaRPr lang="es-CL" sz="2000" b="1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47664" y="2564904"/>
            <a:ext cx="5976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L" dirty="0" smtClean="0">
                <a:solidFill>
                  <a:srgbClr val="7030A0"/>
                </a:solidFill>
                <a:latin typeface="+mn-lt"/>
              </a:rPr>
              <a:t>Para contener este aspecto: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Entrenamiento de despachadores en los OTS. ¿Quién define los escenarios de instrucción de operación interconectada?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Trabajo adecuado para manejar la ansiedad y stress para aquellos despachadores seleccionados en el día de la interconexión. ¿Capacidad de toma de riesgo?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¿Cuál va a ser el procedimiento de selección de los despachadores en turno ese día?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9394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6768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</a:t>
            </a:r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Despachadores – Una reflexión técnica – Respuestas Inerciales Esperadas</a:t>
            </a:r>
            <a:endParaRPr lang="es-CL" sz="2000" b="1" dirty="0" smtClean="0">
              <a:solidFill>
                <a:srgbClr val="FF0000"/>
              </a:solidFill>
              <a:latin typeface="Constantia" pitchFamily="18" charset="0"/>
            </a:endParaRPr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688" y="3348533"/>
            <a:ext cx="85566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CuadroTexto"/>
          <p:cNvSpPr txBox="1"/>
          <p:nvPr/>
        </p:nvSpPr>
        <p:spPr>
          <a:xfrm>
            <a:off x="1750047" y="2987660"/>
            <a:ext cx="527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Corresponde a HH DA. Año 2020. Con baja ERNC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679414" y="4653136"/>
            <a:ext cx="290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Año 2020. </a:t>
            </a:r>
            <a:r>
              <a:rPr lang="es-CL" dirty="0" smtClean="0">
                <a:solidFill>
                  <a:srgbClr val="00B050"/>
                </a:solidFill>
                <a:latin typeface="+mn-lt"/>
              </a:rPr>
              <a:t>¿</a:t>
            </a:r>
            <a:r>
              <a:rPr lang="es-CL" dirty="0" smtClean="0">
                <a:solidFill>
                  <a:srgbClr val="00B050"/>
                </a:solidFill>
                <a:latin typeface="+mn-lt"/>
              </a:rPr>
              <a:t>Con alta ERNC?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3563888" y="3789040"/>
            <a:ext cx="432048" cy="576064"/>
          </a:xfrm>
          <a:prstGeom prst="ellipse">
            <a:avLst/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8" name="17 Elipse"/>
          <p:cNvSpPr/>
          <p:nvPr/>
        </p:nvSpPr>
        <p:spPr>
          <a:xfrm>
            <a:off x="6012160" y="3789040"/>
            <a:ext cx="432048" cy="576064"/>
          </a:xfrm>
          <a:prstGeom prst="ellipse">
            <a:avLst/>
          </a:prstGeom>
          <a:solidFill>
            <a:srgbClr val="92D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20" name="19 Conector recto de flecha"/>
          <p:cNvCxnSpPr/>
          <p:nvPr/>
        </p:nvCxnSpPr>
        <p:spPr>
          <a:xfrm flipH="1" flipV="1">
            <a:off x="3923928" y="4365104"/>
            <a:ext cx="158417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508104" y="429309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619672" y="5157192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  <a:latin typeface="+mn-lt"/>
              </a:rPr>
              <a:t>2020 implican al menos 4500 MW sin inercia rotante. Posiblemente despachados todos ya que las horas de alta demanda se están ajustando a las horas con alto sol.</a:t>
            </a:r>
            <a:endParaRPr lang="es-CL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197850" cy="6294437"/>
            <a:chOff x="446673" y="188640"/>
            <a:chExt cx="8197295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4034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444328" y="971448"/>
              <a:ext cx="219964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s-ES_tradnl" sz="1100">
                  <a:latin typeface="Constantia" pitchFamily="18" charset="0"/>
                </a:rPr>
                <a:t>Departamento Ingeniería  Eléctrica</a:t>
              </a:r>
            </a:p>
            <a:p>
              <a:pPr algn="r"/>
              <a:r>
                <a:rPr lang="es-ES_tradnl" sz="110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547813" y="2780928"/>
            <a:ext cx="6048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L" sz="2800" b="1" dirty="0" smtClean="0">
                <a:solidFill>
                  <a:srgbClr val="FF0000"/>
                </a:solidFill>
                <a:latin typeface="Constantia" pitchFamily="18" charset="0"/>
              </a:rPr>
              <a:t>INTERCONEXIÓN SIC – SING</a:t>
            </a:r>
          </a:p>
          <a:p>
            <a:pPr algn="ctr"/>
            <a:r>
              <a:rPr lang="es-CL" sz="2800" b="1" dirty="0" smtClean="0">
                <a:solidFill>
                  <a:srgbClr val="FF0000"/>
                </a:solidFill>
                <a:latin typeface="Constantia" pitchFamily="18" charset="0"/>
              </a:rPr>
              <a:t>Oportunidades y Desafíos de la Integración</a:t>
            </a:r>
            <a:endParaRPr lang="es-CL" sz="2800" dirty="0">
              <a:solidFill>
                <a:srgbClr val="CC0000"/>
              </a:solidFill>
              <a:latin typeface="Constantia" pitchFamily="18" charset="0"/>
            </a:endParaRPr>
          </a:p>
        </p:txBody>
      </p:sp>
      <p:sp>
        <p:nvSpPr>
          <p:cNvPr id="1030" name="13 CuadroTexto"/>
          <p:cNvSpPr txBox="1">
            <a:spLocks noChangeArrowheads="1"/>
          </p:cNvSpPr>
          <p:nvPr/>
        </p:nvSpPr>
        <p:spPr bwMode="auto">
          <a:xfrm>
            <a:off x="5580063" y="5445125"/>
            <a:ext cx="2455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CL" dirty="0">
                <a:solidFill>
                  <a:srgbClr val="00B050"/>
                </a:solidFill>
                <a:latin typeface="Constantia" pitchFamily="18" charset="0"/>
              </a:rPr>
              <a:t>Claudio Roa Sepúlveda</a:t>
            </a:r>
          </a:p>
          <a:p>
            <a:pPr algn="r"/>
            <a:r>
              <a:rPr lang="es-CL" dirty="0">
                <a:solidFill>
                  <a:srgbClr val="00B050"/>
                </a:solidFill>
                <a:latin typeface="Constantia" pitchFamily="18" charset="0"/>
              </a:rPr>
              <a:t>Junio </a:t>
            </a:r>
            <a:r>
              <a:rPr lang="es-CL" dirty="0" smtClean="0">
                <a:solidFill>
                  <a:srgbClr val="00B050"/>
                </a:solidFill>
                <a:latin typeface="Constantia" pitchFamily="18" charset="0"/>
              </a:rPr>
              <a:t>2016</a:t>
            </a:r>
            <a:endParaRPr lang="es-CL" dirty="0">
              <a:solidFill>
                <a:srgbClr val="00B050"/>
              </a:solidFill>
              <a:latin typeface="Constantia" pitchFamily="18" charset="0"/>
            </a:endParaRPr>
          </a:p>
        </p:txBody>
      </p:sp>
      <p:pic>
        <p:nvPicPr>
          <p:cNvPr id="1037" name="Picture 13" descr="Revista Nueva Minería &amp; Energí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725144"/>
            <a:ext cx="2238375" cy="790576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5004048" y="4509120"/>
            <a:ext cx="2017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solidFill>
                  <a:srgbClr val="7030A0"/>
                </a:solidFill>
              </a:rPr>
              <a:t>¿CONSULTAS?</a:t>
            </a:r>
            <a:endParaRPr lang="es-CL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5058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331641" y="2308810"/>
            <a:ext cx="23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Tópicos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030056" y="2996952"/>
            <a:ext cx="29883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De los estudios.</a:t>
            </a:r>
          </a:p>
          <a:p>
            <a:pPr marL="355600" indent="-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marL="355600" indent="-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De los alcances.</a:t>
            </a:r>
          </a:p>
          <a:p>
            <a:pPr marL="355600" indent="-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marL="355600" indent="-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De localización de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CDCs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marL="355600" indent="-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marL="355600" indent="-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De los despachadores.</a:t>
            </a:r>
            <a:endParaRPr lang="es-CL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6082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92786"/>
            <a:ext cx="23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Estudios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3068960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A la fecha se han realizado 9  estudios</a:t>
            </a:r>
            <a:r>
              <a:rPr lang="es-CL" dirty="0">
                <a:solidFill>
                  <a:srgbClr val="7030A0"/>
                </a:solidFill>
                <a:latin typeface="+mn-lt"/>
              </a:rPr>
              <a:t> 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principalmente sistémicos.</a:t>
            </a:r>
          </a:p>
          <a:p>
            <a:pPr indent="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indent="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Los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CDECs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 han licitado 6 estudios más uno de preparación de la base de datos. Estos están más asociados a la determinación de acciones a realizar para  realizar una interconexión exitosa.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7106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23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Alcances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2636912"/>
            <a:ext cx="5976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Los estudios debiesen apuntar  a lo menos a:</a:t>
            </a:r>
          </a:p>
          <a:p>
            <a:pPr indent="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Revisión de control de voltaje y despacho de reactivos.</a:t>
            </a: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Revisión de las reservas de potencia activa y control de frecuencia.</a:t>
            </a: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Revisión de las primeras líneas de defensa ante contingencias: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2" indent="355600">
              <a:buFont typeface="Wingdings" pitchFamily="2" charset="2"/>
              <a:buChar char="v"/>
            </a:pPr>
            <a:r>
              <a:rPr lang="es-CL" dirty="0" err="1" smtClean="0">
                <a:solidFill>
                  <a:srgbClr val="7030A0"/>
                </a:solidFill>
                <a:latin typeface="+mn-lt"/>
              </a:rPr>
              <a:t>EDACs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,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ERAGs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,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EDAGs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2" indent="355600">
              <a:buFont typeface="Wingdings" pitchFamily="2" charset="2"/>
              <a:buChar char="v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PDCE existentes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8130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23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Alcances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2564904"/>
            <a:ext cx="5976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buFont typeface="Wingdings" pitchFamily="2" charset="2"/>
              <a:buChar char="ü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Adicionalmente, estos estudios debiesen entregar  nuevas luces de acciones si se pierde la interconexión (S8 o S9) respecto a:</a:t>
            </a:r>
          </a:p>
          <a:p>
            <a:pPr indent="355600">
              <a:buFont typeface="Wingdings" pitchFamily="2" charset="2"/>
              <a:buChar char="ü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Nuevos Planes de Recuperación de Servicios.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Nuevos PDCE.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Forma de CPF y CSF. Centralizado o </a:t>
            </a:r>
            <a:r>
              <a:rPr lang="es-CL" dirty="0">
                <a:solidFill>
                  <a:srgbClr val="7030A0"/>
                </a:solidFill>
                <a:latin typeface="+mn-lt"/>
              </a:rPr>
              <a:t>D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istribuido.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Sistema de amortiguación de oscilaciones en el enlace.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49154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/>
              <a:t>Carretera Eléctrica y Ley de Concesiones 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2376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De los Alcances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619672" y="2721694"/>
            <a:ext cx="59766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Nuevas definiciones para los </a:t>
            </a:r>
            <a:r>
              <a:rPr lang="es-CL" dirty="0" err="1" smtClean="0">
                <a:solidFill>
                  <a:srgbClr val="7030A0"/>
                </a:solidFill>
                <a:latin typeface="+mn-lt"/>
              </a:rPr>
              <a:t>AGCs</a:t>
            </a:r>
            <a:r>
              <a:rPr lang="es-CL" dirty="0" smtClean="0">
                <a:solidFill>
                  <a:srgbClr val="7030A0"/>
                </a:solidFill>
                <a:latin typeface="+mn-lt"/>
              </a:rPr>
              <a:t>. ¿Uno específico para mantener el flujo constante (P) en el enlace?</a:t>
            </a:r>
          </a:p>
          <a:p>
            <a:pPr lvl="1" indent="355600">
              <a:buFont typeface="Wingdings" pitchFamily="2" charset="2"/>
              <a:buChar char="Ø"/>
            </a:pPr>
            <a:endParaRPr lang="es-CL" dirty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Si las centrales FV debiesen participar el CPF. 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endParaRPr lang="es-CL" dirty="0" smtClean="0">
              <a:solidFill>
                <a:srgbClr val="7030A0"/>
              </a:solidFill>
              <a:latin typeface="+mn-lt"/>
            </a:endParaRPr>
          </a:p>
          <a:p>
            <a:pPr lvl="1" indent="355600">
              <a:buFont typeface="Wingdings" pitchFamily="2" charset="2"/>
              <a:buChar char="Ø"/>
            </a:pPr>
            <a:r>
              <a:rPr lang="es-CL" dirty="0" smtClean="0">
                <a:solidFill>
                  <a:srgbClr val="7030A0"/>
                </a:solidFill>
                <a:latin typeface="+mn-lt"/>
              </a:rPr>
              <a:t>Nuevos alcances de los SSCC.</a:t>
            </a:r>
            <a:endParaRPr lang="es-CL" dirty="0" smtClean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35696" y="5025950"/>
            <a:ext cx="5544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C00000"/>
                </a:solidFill>
                <a:latin typeface="+mn-lt"/>
              </a:rPr>
              <a:t>Finalmente, si conclusiones de los estudios llevan a la instalación de sistemas físicos, entonces la escala tiempo se extiende bastante.</a:t>
            </a:r>
            <a:endParaRPr lang="es-CL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0178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Concesiones </a:t>
            </a:r>
            <a:r>
              <a:rPr lang="es-CL" dirty="0"/>
              <a:t>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Un ejemplo de CPF para FV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403648" y="2564904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7030A0"/>
                </a:solidFill>
                <a:latin typeface="+mn-lt"/>
              </a:rPr>
              <a:t>Hasta le fecha las CFV no participan en el CPF no obstante disminuyen la inercia equivalente del sistema. La pregunta es si éstas podrían participar.</a:t>
            </a:r>
            <a:endParaRPr lang="es-CL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691680" y="3501008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B050"/>
                </a:solidFill>
              </a:rPr>
              <a:t>La ley #20.698 indica para el año </a:t>
            </a:r>
            <a:r>
              <a:rPr lang="es-CL" dirty="0" smtClean="0">
                <a:solidFill>
                  <a:srgbClr val="00B050"/>
                </a:solidFill>
              </a:rPr>
              <a:t>2020 </a:t>
            </a:r>
            <a:r>
              <a:rPr lang="es-CL" dirty="0" smtClean="0">
                <a:solidFill>
                  <a:srgbClr val="00B050"/>
                </a:solidFill>
              </a:rPr>
              <a:t>un 12% de energía proveniente de ERNC.</a:t>
            </a:r>
          </a:p>
          <a:p>
            <a:endParaRPr lang="es-CL" dirty="0">
              <a:solidFill>
                <a:srgbClr val="00B050"/>
              </a:solidFill>
            </a:endParaRPr>
          </a:p>
          <a:p>
            <a:pPr lvl="1" indent="266700">
              <a:buFont typeface="Arial" pitchFamily="34" charset="0"/>
              <a:buChar char="•"/>
            </a:pPr>
            <a:r>
              <a:rPr lang="es-CL" dirty="0" smtClean="0">
                <a:solidFill>
                  <a:srgbClr val="00B050"/>
                </a:solidFill>
              </a:rPr>
              <a:t>Si la energía se estima en: 83.000 </a:t>
            </a:r>
            <a:r>
              <a:rPr lang="es-CL" dirty="0" err="1" smtClean="0">
                <a:solidFill>
                  <a:srgbClr val="00B050"/>
                </a:solidFill>
              </a:rPr>
              <a:t>GWh</a:t>
            </a:r>
            <a:r>
              <a:rPr lang="es-CL" dirty="0" smtClean="0">
                <a:solidFill>
                  <a:srgbClr val="00B050"/>
                </a:solidFill>
              </a:rPr>
              <a:t>-año</a:t>
            </a:r>
          </a:p>
          <a:p>
            <a:pPr lvl="1" indent="266700">
              <a:buFont typeface="Arial" pitchFamily="34" charset="0"/>
              <a:buChar char="•"/>
            </a:pPr>
            <a:r>
              <a:rPr lang="es-CL" dirty="0" smtClean="0">
                <a:solidFill>
                  <a:srgbClr val="00B050"/>
                </a:solidFill>
              </a:rPr>
              <a:t>La potencia máxima y mínima para el año 2020 se estiman en 10 y 7 GW respectivamente.</a:t>
            </a:r>
          </a:p>
          <a:p>
            <a:pPr lvl="1" indent="266700">
              <a:buFont typeface="Arial" pitchFamily="34" charset="0"/>
              <a:buChar char="•"/>
            </a:pPr>
            <a:r>
              <a:rPr lang="es-CL" dirty="0" smtClean="0">
                <a:solidFill>
                  <a:srgbClr val="00B050"/>
                </a:solidFill>
              </a:rPr>
              <a:t>Un factor de planta promedio de 0.25.</a:t>
            </a:r>
            <a:endParaRPr lang="es-CL" dirty="0">
              <a:solidFill>
                <a:srgbClr val="00B050"/>
              </a:solidFill>
            </a:endParaRPr>
          </a:p>
          <a:p>
            <a:endParaRPr lang="es-CL" dirty="0" smtClean="0">
              <a:solidFill>
                <a:srgbClr val="00B050"/>
              </a:solidFill>
            </a:endParaRPr>
          </a:p>
          <a:p>
            <a:r>
              <a:rPr lang="es-CL" dirty="0">
                <a:solidFill>
                  <a:srgbClr val="00B050"/>
                </a:solidFill>
              </a:rPr>
              <a:t>D</a:t>
            </a:r>
            <a:r>
              <a:rPr lang="es-CL" dirty="0" smtClean="0">
                <a:solidFill>
                  <a:srgbClr val="00B050"/>
                </a:solidFill>
              </a:rPr>
              <a:t>ebiesen existir 4500 MW instalados y operativos para ese año.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1202" name="Fotografía de Photo Editor" r:id="rId3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5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Concesiones </a:t>
            </a:r>
            <a:r>
              <a:rPr lang="es-CL" dirty="0"/>
              <a:t>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Un ejemplo de CPF para FV</a:t>
            </a:r>
          </a:p>
        </p:txBody>
      </p:sp>
      <p:pic>
        <p:nvPicPr>
          <p:cNvPr id="15" name="20 Imag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40541" y="2132856"/>
            <a:ext cx="3015835" cy="208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4 Image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27559" y="3643259"/>
            <a:ext cx="3560465" cy="259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4 Grupo"/>
          <p:cNvGrpSpPr>
            <a:grpSpLocks/>
          </p:cNvGrpSpPr>
          <p:nvPr/>
        </p:nvGrpSpPr>
        <p:grpSpPr bwMode="auto">
          <a:xfrm>
            <a:off x="395288" y="188913"/>
            <a:ext cx="8269858" cy="6294437"/>
            <a:chOff x="446673" y="188640"/>
            <a:chExt cx="8269298" cy="6295185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971600" y="188640"/>
            <a:ext cx="647700" cy="792162"/>
          </p:xfrm>
          <a:graphic>
            <a:graphicData uri="http://schemas.openxmlformats.org/presentationml/2006/ole">
              <p:oleObj spid="_x0000_s52226" name="Fotografía de Photo Editor" r:id="rId4" imgW="428798" imgH="523810" progId="">
                <p:embed/>
              </p:oleObj>
            </a:graphicData>
          </a:graphic>
        </p:graphicFrame>
        <p:sp>
          <p:nvSpPr>
            <p:cNvPr id="1032" name="Text Box 2"/>
            <p:cNvSpPr txBox="1">
              <a:spLocks noChangeArrowheads="1"/>
            </p:cNvSpPr>
            <p:nvPr/>
          </p:nvSpPr>
          <p:spPr bwMode="auto">
            <a:xfrm>
              <a:off x="446673" y="980728"/>
              <a:ext cx="19480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1200" i="1">
                  <a:latin typeface="Constantia" pitchFamily="18" charset="0"/>
                </a:rPr>
                <a:t>Universidad de Concepción</a:t>
              </a:r>
            </a:p>
          </p:txBody>
        </p:sp>
        <p:pic>
          <p:nvPicPr>
            <p:cNvPr id="1033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8872" y="1772816"/>
              <a:ext cx="7429552" cy="4711009"/>
            </a:xfrm>
            <a:prstGeom prst="rect">
              <a:avLst/>
            </a:prstGeom>
            <a:solidFill>
              <a:srgbClr val="054934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034" name="Text Box 2"/>
            <p:cNvSpPr txBox="1">
              <a:spLocks noChangeArrowheads="1"/>
            </p:cNvSpPr>
            <p:nvPr/>
          </p:nvSpPr>
          <p:spPr bwMode="auto">
            <a:xfrm>
              <a:off x="6351177" y="427066"/>
              <a:ext cx="2364794" cy="76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s-ES_tradnl" sz="1100" dirty="0" smtClean="0">
                  <a:latin typeface="Constantia" pitchFamily="18" charset="0"/>
                </a:rPr>
                <a:t>Claudio Roa Sepulveda</a:t>
              </a:r>
            </a:p>
            <a:p>
              <a:pPr algn="r"/>
              <a:r>
                <a:rPr lang="es-ES_tradnl" sz="1100" dirty="0" smtClean="0">
                  <a:latin typeface="Constantia" pitchFamily="18" charset="0"/>
                </a:rPr>
                <a:t>Departamento </a:t>
              </a:r>
              <a:r>
                <a:rPr lang="es-ES_tradnl" sz="1100" dirty="0">
                  <a:latin typeface="Constantia" pitchFamily="18" charset="0"/>
                </a:rPr>
                <a:t>Ingeniería  Eléctrica</a:t>
              </a:r>
            </a:p>
            <a:p>
              <a:pPr algn="r"/>
              <a:r>
                <a:rPr lang="es-ES_tradnl" sz="1100" dirty="0">
                  <a:latin typeface="Constantia" pitchFamily="18" charset="0"/>
                </a:rPr>
                <a:t>Casilla 160-C  Concepción</a:t>
              </a:r>
            </a:p>
            <a:p>
              <a:pPr algn="r"/>
              <a:r>
                <a:rPr lang="es-ES" sz="1100" dirty="0">
                  <a:solidFill>
                    <a:schemeClr val="accent2"/>
                  </a:solidFill>
                  <a:latin typeface="Constantia" pitchFamily="18" charset="0"/>
                  <a:hlinkClick r:id="rId6"/>
                </a:rPr>
                <a:t>clroa@udec.cl</a:t>
              </a:r>
              <a:endParaRPr lang="es-ES" sz="1100" dirty="0">
                <a:solidFill>
                  <a:schemeClr val="accent2"/>
                </a:solidFill>
                <a:latin typeface="Constantia" pitchFamily="18" charset="0"/>
              </a:endParaRPr>
            </a:p>
          </p:txBody>
        </p:sp>
        <p:sp>
          <p:nvSpPr>
            <p:cNvPr id="1035" name="Text Box 2"/>
            <p:cNvSpPr txBox="1">
              <a:spLocks noChangeArrowheads="1"/>
            </p:cNvSpPr>
            <p:nvPr/>
          </p:nvSpPr>
          <p:spPr bwMode="auto">
            <a:xfrm>
              <a:off x="3428310" y="357166"/>
              <a:ext cx="2501926" cy="58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CL" sz="1600" dirty="0">
                  <a:solidFill>
                    <a:srgbClr val="FFFF00"/>
                  </a:solidFill>
                  <a:latin typeface="Constantia" pitchFamily="18" charset="0"/>
                </a:rPr>
                <a:t>SEMINARIO:</a:t>
              </a:r>
            </a:p>
            <a:p>
              <a:pPr algn="ctr"/>
              <a:r>
                <a:rPr lang="es-CL" sz="1600" b="1" dirty="0" smtClean="0">
                  <a:solidFill>
                    <a:srgbClr val="FFFF00"/>
                  </a:solidFill>
                  <a:latin typeface="Constantia" pitchFamily="18" charset="0"/>
                </a:rPr>
                <a:t>Interconexión SIC-SING</a:t>
              </a:r>
              <a:endParaRPr lang="es-ES" sz="1600" dirty="0">
                <a:solidFill>
                  <a:srgbClr val="FFFF00"/>
                </a:solidFill>
                <a:latin typeface="Constantia" pitchFamily="18" charset="0"/>
              </a:endParaRPr>
            </a:p>
          </p:txBody>
        </p:sp>
      </p:grpSp>
      <p:sp>
        <p:nvSpPr>
          <p:cNvPr id="12" name="11 Rectángulo"/>
          <p:cNvSpPr/>
          <p:nvPr/>
        </p:nvSpPr>
        <p:spPr>
          <a:xfrm>
            <a:off x="1187450" y="1988840"/>
            <a:ext cx="6840538" cy="4320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dirty="0" smtClean="0"/>
              <a:t>Concesiones </a:t>
            </a:r>
            <a:r>
              <a:rPr lang="es-CL" dirty="0"/>
              <a:t>y Servidumbres</a:t>
            </a:r>
          </a:p>
        </p:txBody>
      </p:sp>
      <p:sp>
        <p:nvSpPr>
          <p:cNvPr id="1029" name="12 CuadroTexto"/>
          <p:cNvSpPr txBox="1">
            <a:spLocks noChangeArrowheads="1"/>
          </p:cNvSpPr>
          <p:nvPr/>
        </p:nvSpPr>
        <p:spPr bwMode="auto">
          <a:xfrm>
            <a:off x="1187624" y="2060848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  <a:latin typeface="Constantia" pitchFamily="18" charset="0"/>
              </a:rPr>
              <a:t>Un ejemplo de CPF para FV</a:t>
            </a:r>
          </a:p>
        </p:txBody>
      </p:sp>
      <p:grpSp>
        <p:nvGrpSpPr>
          <p:cNvPr id="22" name="21 Grupo"/>
          <p:cNvGrpSpPr/>
          <p:nvPr/>
        </p:nvGrpSpPr>
        <p:grpSpPr>
          <a:xfrm>
            <a:off x="395536" y="2492896"/>
            <a:ext cx="8534151" cy="1713930"/>
            <a:chOff x="214313" y="2420888"/>
            <a:chExt cx="8715375" cy="1785938"/>
          </a:xfrm>
        </p:grpSpPr>
        <p:pic>
          <p:nvPicPr>
            <p:cNvPr id="13" name="11 Imagen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4313" y="2420888"/>
              <a:ext cx="2928937" cy="178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12 Imagen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43250" y="2420888"/>
              <a:ext cx="2857500" cy="178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16 Image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00750" y="2420888"/>
              <a:ext cx="2928938" cy="1785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20 Grupo"/>
          <p:cNvGrpSpPr/>
          <p:nvPr/>
        </p:nvGrpSpPr>
        <p:grpSpPr>
          <a:xfrm>
            <a:off x="358899" y="4221088"/>
            <a:ext cx="8605589" cy="2592288"/>
            <a:chOff x="142875" y="4170189"/>
            <a:chExt cx="8786813" cy="2643187"/>
          </a:xfrm>
        </p:grpSpPr>
        <p:pic>
          <p:nvPicPr>
            <p:cNvPr id="18" name="8 Image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2875" y="4170189"/>
              <a:ext cx="2928938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10 Imagen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000375" y="4170189"/>
              <a:ext cx="3000375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11 Imagen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000750" y="4170189"/>
              <a:ext cx="2928938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4618</TotalTime>
  <Words>930</Words>
  <Application>Microsoft Office PowerPoint</Application>
  <PresentationFormat>Presentación en pantalla (4:3)</PresentationFormat>
  <Paragraphs>209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Flujo</vt:lpstr>
      <vt:lpstr>Fotografía de Photo Editor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Gustavo Neira</dc:creator>
  <cp:lastModifiedBy>Claudio Roa</cp:lastModifiedBy>
  <cp:revision>321</cp:revision>
  <dcterms:created xsi:type="dcterms:W3CDTF">2010-08-25T22:36:24Z</dcterms:created>
  <dcterms:modified xsi:type="dcterms:W3CDTF">2016-06-19T01:56:37Z</dcterms:modified>
</cp:coreProperties>
</file>